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5" r:id="rId8"/>
    <p:sldId id="266" r:id="rId9"/>
    <p:sldId id="267" r:id="rId10"/>
    <p:sldId id="264"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Lobster" panose="00000500000000000000" pitchFamily="2" charset="0"/>
      <p:regular r:id="rId21"/>
    </p:embeddedFont>
    <p:embeddedFont>
      <p:font typeface="Pacifico" panose="00000500000000000000"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ckQGZkOqy/qyiyp2/wdMk1ENJ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108" d="100"/>
          <a:sy n="108" d="100"/>
        </p:scale>
        <p:origin x="730"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0eca420bd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f0eca420bd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c305ffa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f0c305ffa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c305ffa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f0c305ffa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8562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c305ffa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f0c305ffa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5328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0eca420bd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f0eca420bd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754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groups/CeLeCitimCopiilor" TargetMode="External"/><Relationship Id="rId3" Type="http://schemas.openxmlformats.org/officeDocument/2006/relationships/hyperlink" Target="https://www.facebook.com/ZanaPovestilor" TargetMode="External"/><Relationship Id="rId7" Type="http://schemas.openxmlformats.org/officeDocument/2006/relationships/hyperlink" Target="https://www.facebook.com/SuperTeachRomani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facebook.com/proiectulmerito" TargetMode="External"/><Relationship Id="rId11" Type="http://schemas.openxmlformats.org/officeDocument/2006/relationships/hyperlink" Target="https://www.facebook.com/profile.php?id=100063126436425" TargetMode="External"/><Relationship Id="rId5" Type="http://schemas.openxmlformats.org/officeDocument/2006/relationships/hyperlink" Target="https://www.facebook.com/InitiativaInEducatie" TargetMode="External"/><Relationship Id="rId10" Type="http://schemas.openxmlformats.org/officeDocument/2006/relationships/hyperlink" Target="https://www.facebook.com/PiticiiMonei123" TargetMode="External"/><Relationship Id="rId4" Type="http://schemas.openxmlformats.org/officeDocument/2006/relationships/hyperlink" Target="https://www.facebook.com/groups/inedu" TargetMode="External"/><Relationship Id="rId9" Type="http://schemas.openxmlformats.org/officeDocument/2006/relationships/hyperlink" Target="https://www.facebook.com/groups/64400570353708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
        <p:cNvGrpSpPr/>
        <p:nvPr/>
      </p:nvGrpSpPr>
      <p:grpSpPr>
        <a:xfrm>
          <a:off x="0" y="0"/>
          <a:ext cx="0" cy="0"/>
          <a:chOff x="0" y="0"/>
          <a:chExt cx="0" cy="0"/>
        </a:xfrm>
      </p:grpSpPr>
      <p:sp>
        <p:nvSpPr>
          <p:cNvPr id="54" name="Google Shape;54;p1"/>
          <p:cNvSpPr txBox="1"/>
          <p:nvPr/>
        </p:nvSpPr>
        <p:spPr>
          <a:xfrm>
            <a:off x="277125" y="4456400"/>
            <a:ext cx="5184600" cy="6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A64D79"/>
              </a:solidFill>
              <a:latin typeface="Comic Sans MS"/>
              <a:ea typeface="Comic Sans MS"/>
              <a:cs typeface="Comic Sans MS"/>
              <a:sym typeface="Comic Sans MS"/>
            </a:endParaRPr>
          </a:p>
        </p:txBody>
      </p:sp>
      <p:sp>
        <p:nvSpPr>
          <p:cNvPr id="55" name="Google Shape;55;p1"/>
          <p:cNvSpPr txBox="1"/>
          <p:nvPr/>
        </p:nvSpPr>
        <p:spPr>
          <a:xfrm>
            <a:off x="1240275" y="879650"/>
            <a:ext cx="5061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45818E"/>
              </a:solidFill>
              <a:latin typeface="Comic Sans MS"/>
              <a:ea typeface="Comic Sans MS"/>
              <a:cs typeface="Comic Sans MS"/>
              <a:sym typeface="Comic Sans MS"/>
            </a:endParaRPr>
          </a:p>
        </p:txBody>
      </p:sp>
      <p:sp>
        <p:nvSpPr>
          <p:cNvPr id="56" name="Google Shape;56;p1"/>
          <p:cNvSpPr txBox="1"/>
          <p:nvPr/>
        </p:nvSpPr>
        <p:spPr>
          <a:xfrm>
            <a:off x="1036025" y="2975325"/>
            <a:ext cx="20916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45818E"/>
              </a:solidFill>
              <a:latin typeface="Comic Sans MS"/>
              <a:ea typeface="Comic Sans MS"/>
              <a:cs typeface="Comic Sans MS"/>
              <a:sym typeface="Comic Sans MS"/>
            </a:endParaRPr>
          </a:p>
        </p:txBody>
      </p:sp>
      <p:sp>
        <p:nvSpPr>
          <p:cNvPr id="57" name="Google Shape;57;p1"/>
          <p:cNvSpPr txBox="1"/>
          <p:nvPr/>
        </p:nvSpPr>
        <p:spPr>
          <a:xfrm>
            <a:off x="0" y="339850"/>
            <a:ext cx="9144000" cy="1569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500"/>
              <a:buFont typeface="Arial"/>
              <a:buNone/>
            </a:pPr>
            <a:r>
              <a:rPr lang="ro-RO" sz="4500" b="0" i="0" u="none" strike="noStrike" cap="none" dirty="0">
                <a:solidFill>
                  <a:srgbClr val="666666"/>
                </a:solidFill>
                <a:latin typeface="Lobster"/>
                <a:ea typeface="Lobster"/>
                <a:cs typeface="Lobster"/>
                <a:sym typeface="Lobster"/>
              </a:rPr>
              <a:t>Impactul poveștilor. </a:t>
            </a:r>
            <a:endParaRPr sz="4500" b="0" i="0" u="none" strike="noStrike" cap="none" dirty="0">
              <a:solidFill>
                <a:srgbClr val="666666"/>
              </a:solidFill>
              <a:latin typeface="Lobster"/>
              <a:ea typeface="Lobster"/>
              <a:cs typeface="Lobster"/>
              <a:sym typeface="Lobster"/>
            </a:endParaRPr>
          </a:p>
          <a:p>
            <a:pPr marL="0" marR="0" lvl="0" indent="0" algn="ctr" rtl="0">
              <a:lnSpc>
                <a:spcPct val="100000"/>
              </a:lnSpc>
              <a:spcBef>
                <a:spcPts val="0"/>
              </a:spcBef>
              <a:spcAft>
                <a:spcPts val="0"/>
              </a:spcAft>
              <a:buClr>
                <a:srgbClr val="000000"/>
              </a:buClr>
              <a:buSzPts val="4500"/>
              <a:buFont typeface="Arial"/>
              <a:buNone/>
            </a:pPr>
            <a:r>
              <a:rPr lang="ro-RO" sz="4500" b="0" i="0" u="none" strike="noStrike" cap="none" dirty="0">
                <a:solidFill>
                  <a:srgbClr val="666666"/>
                </a:solidFill>
                <a:latin typeface="Lobster"/>
                <a:ea typeface="Lobster"/>
                <a:cs typeface="Lobster"/>
                <a:sym typeface="Lobster"/>
              </a:rPr>
              <a:t>Cum și de ce să le citim </a:t>
            </a:r>
            <a:r>
              <a:rPr lang="ro-RO" sz="4500" dirty="0">
                <a:solidFill>
                  <a:srgbClr val="666666"/>
                </a:solidFill>
                <a:latin typeface="Lobster"/>
                <a:ea typeface="Lobster"/>
                <a:cs typeface="Lobster"/>
                <a:sym typeface="Lobster"/>
              </a:rPr>
              <a:t>copiilor</a:t>
            </a:r>
            <a:r>
              <a:rPr lang="ro-RO" sz="4500" b="0" i="0" u="none" strike="noStrike" cap="none" dirty="0">
                <a:solidFill>
                  <a:srgbClr val="666666"/>
                </a:solidFill>
                <a:latin typeface="Lobster"/>
                <a:ea typeface="Lobster"/>
                <a:cs typeface="Lobster"/>
                <a:sym typeface="Lobster"/>
              </a:rPr>
              <a:t>?</a:t>
            </a:r>
            <a:endParaRPr sz="4500" b="0" i="0" u="none" strike="noStrike" cap="none" dirty="0">
              <a:solidFill>
                <a:srgbClr val="666666"/>
              </a:solidFill>
              <a:latin typeface="Lobster"/>
              <a:ea typeface="Lobster"/>
              <a:cs typeface="Lobster"/>
              <a:sym typeface="Lobster"/>
            </a:endParaRPr>
          </a:p>
        </p:txBody>
      </p:sp>
      <p:pic>
        <p:nvPicPr>
          <p:cNvPr id="58" name="Google Shape;58;p1"/>
          <p:cNvPicPr preferRelativeResize="0"/>
          <p:nvPr/>
        </p:nvPicPr>
        <p:blipFill rotWithShape="1">
          <a:blip r:embed="rId3">
            <a:alphaModFix/>
          </a:blip>
          <a:srcRect/>
          <a:stretch/>
        </p:blipFill>
        <p:spPr>
          <a:xfrm>
            <a:off x="967725" y="1372250"/>
            <a:ext cx="6744450" cy="4107001"/>
          </a:xfrm>
          <a:prstGeom prst="rect">
            <a:avLst/>
          </a:prstGeom>
          <a:noFill/>
          <a:ln>
            <a:noFill/>
          </a:ln>
        </p:spPr>
      </p:pic>
      <p:pic>
        <p:nvPicPr>
          <p:cNvPr id="59" name="Google Shape;59;p1"/>
          <p:cNvPicPr preferRelativeResize="0"/>
          <p:nvPr/>
        </p:nvPicPr>
        <p:blipFill rotWithShape="1">
          <a:blip r:embed="rId4">
            <a:alphaModFix/>
          </a:blip>
          <a:srcRect/>
          <a:stretch/>
        </p:blipFill>
        <p:spPr>
          <a:xfrm>
            <a:off x="2518750" y="2243050"/>
            <a:ext cx="1558150" cy="1451450"/>
          </a:xfrm>
          <a:prstGeom prst="rect">
            <a:avLst/>
          </a:prstGeom>
          <a:noFill/>
          <a:ln>
            <a:noFill/>
          </a:ln>
        </p:spPr>
      </p:pic>
      <p:sp>
        <p:nvSpPr>
          <p:cNvPr id="60" name="Google Shape;60;p1"/>
          <p:cNvSpPr txBox="1"/>
          <p:nvPr/>
        </p:nvSpPr>
        <p:spPr>
          <a:xfrm>
            <a:off x="4572000" y="3459950"/>
            <a:ext cx="1866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o-RO" sz="2000" b="0" i="0" u="none" strike="noStrike" cap="none">
                <a:solidFill>
                  <a:srgbClr val="666666"/>
                </a:solidFill>
                <a:latin typeface="Pacifico"/>
                <a:ea typeface="Pacifico"/>
                <a:cs typeface="Pacifico"/>
                <a:sym typeface="Pacifico"/>
              </a:rPr>
              <a:t>Alina Iga</a:t>
            </a:r>
            <a:endParaRPr sz="2000" b="0" i="0" u="none" strike="noStrike" cap="none">
              <a:solidFill>
                <a:srgbClr val="666666"/>
              </a:solidFill>
              <a:latin typeface="Pacifico"/>
              <a:ea typeface="Pacifico"/>
              <a:cs typeface="Pacifico"/>
              <a:sym typeface="Pacifico"/>
            </a:endParaRPr>
          </a:p>
        </p:txBody>
      </p:sp>
      <p:sp>
        <p:nvSpPr>
          <p:cNvPr id="61" name="Google Shape;61;p1"/>
          <p:cNvSpPr txBox="1"/>
          <p:nvPr/>
        </p:nvSpPr>
        <p:spPr>
          <a:xfrm>
            <a:off x="4730025" y="2051625"/>
            <a:ext cx="1392300" cy="1339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ro-RO" sz="2500" b="0" i="0" u="none" strike="noStrike" cap="none" dirty="0">
                <a:solidFill>
                  <a:srgbClr val="666666"/>
                </a:solidFill>
                <a:latin typeface="Pacifico"/>
                <a:ea typeface="Pacifico"/>
                <a:cs typeface="Pacifico"/>
                <a:sym typeface="Pacifico"/>
              </a:rPr>
              <a:t>Cufărul cu povești</a:t>
            </a:r>
            <a:endParaRPr sz="2500" b="0" i="0" u="none" strike="noStrike" cap="none" dirty="0">
              <a:solidFill>
                <a:srgbClr val="666666"/>
              </a:solidFill>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0"/>
        <p:cNvGrpSpPr/>
        <p:nvPr/>
      </p:nvGrpSpPr>
      <p:grpSpPr>
        <a:xfrm>
          <a:off x="0" y="0"/>
          <a:ext cx="0" cy="0"/>
          <a:chOff x="0" y="0"/>
          <a:chExt cx="0" cy="0"/>
        </a:xfrm>
      </p:grpSpPr>
      <p:sp>
        <p:nvSpPr>
          <p:cNvPr id="2" name="Rectangle 1">
            <a:extLst>
              <a:ext uri="{FF2B5EF4-FFF2-40B4-BE49-F238E27FC236}">
                <a16:creationId xmlns:a16="http://schemas.microsoft.com/office/drawing/2014/main" id="{27E6D5D3-009B-4DE4-9A40-DB3137740757}"/>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E2F39597-FA68-43C3-9B69-14EBDAC9E8DB}"/>
              </a:ext>
            </a:extLst>
          </p:cNvPr>
          <p:cNvSpPr txBox="1"/>
          <p:nvPr/>
        </p:nvSpPr>
        <p:spPr>
          <a:xfrm>
            <a:off x="435770" y="464345"/>
            <a:ext cx="7636668" cy="468442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ro-RO" sz="2800" b="1" dirty="0" err="1">
                <a:solidFill>
                  <a:srgbClr val="222222"/>
                </a:solidFill>
                <a:latin typeface="Pacifico" panose="020B0604020202020204" charset="0"/>
                <a:cs typeface="Arial" panose="020B0604020202020204" pitchFamily="34" charset="0"/>
              </a:rPr>
              <a:t>Resurse</a:t>
            </a:r>
            <a:r>
              <a:rPr lang="en-US" altLang="ro-RO" sz="2000" b="1" dirty="0">
                <a:solidFill>
                  <a:srgbClr val="222222"/>
                </a:solidFill>
                <a:latin typeface="Arial" panose="020B0604020202020204" pitchFamily="34" charset="0"/>
                <a:cs typeface="Arial" panose="020B0604020202020204" pitchFamily="34" charset="0"/>
              </a:rPr>
              <a:t> :   </a:t>
            </a:r>
          </a:p>
          <a:p>
            <a:pPr lvl="1" eaLnBrk="0" fontAlgn="base" hangingPunct="0">
              <a:lnSpc>
                <a:spcPct val="150000"/>
              </a:lnSpc>
              <a:spcBef>
                <a:spcPct val="0"/>
              </a:spcBef>
              <a:spcAft>
                <a:spcPct val="0"/>
              </a:spcAft>
              <a:buClrTx/>
            </a:pPr>
            <a:r>
              <a:rPr kumimoji="0" lang="en-US" altLang="ro-RO" b="1"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Pagina</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ro-RO"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Cufărul cu povești </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hlinkClick r:id="rId3"/>
              </a:rPr>
              <a:t>https://www.facebook.com/ZanaPovestilor</a:t>
            </a:r>
            <a:endPar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Podcast </a:t>
            </a:r>
            <a:r>
              <a:rPr kumimoji="0" lang="en-US" altLang="ro-RO" b="1"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Cuf</a:t>
            </a:r>
            <a:r>
              <a:rPr lang="ro-RO" altLang="ro-RO" b="1" dirty="0">
                <a:solidFill>
                  <a:srgbClr val="222222"/>
                </a:solidFill>
                <a:latin typeface="Arial" panose="020B0604020202020204" pitchFamily="34" charset="0"/>
                <a:cs typeface="Arial" panose="020B0604020202020204" pitchFamily="34" charset="0"/>
              </a:rPr>
              <a:t>ărul cu povești</a:t>
            </a:r>
            <a:r>
              <a:rPr lang="en-US" altLang="ro-RO" b="1" dirty="0">
                <a:solidFill>
                  <a:srgbClr val="222222"/>
                </a:solidFill>
                <a:latin typeface="Arial" panose="020B0604020202020204" pitchFamily="34" charset="0"/>
                <a:cs typeface="Arial" panose="020B0604020202020204" pitchFamily="34" charset="0"/>
              </a:rPr>
              <a:t>: Anchor FM/Spotify</a:t>
            </a:r>
            <a:endPar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ro-RO"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Grupul inEDU</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ro-RO"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ro-RO"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https://www.facebook.com/groups/inedu</a:t>
            </a:r>
            <a:br>
              <a:rPr kumimoji="0" lang="ro-RO"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lang="en-US" altLang="ro-RO" b="1" dirty="0">
                <a:solidFill>
                  <a:srgbClr val="222222"/>
                </a:solidFill>
                <a:latin typeface="Arial" panose="020B0604020202020204" pitchFamily="34" charset="0"/>
                <a:cs typeface="Arial" panose="020B0604020202020204" pitchFamily="34" charset="0"/>
              </a:rPr>
              <a:t>P</a:t>
            </a:r>
            <a:r>
              <a:rPr kumimoji="0" lang="ro-RO"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agina Iniţiativă în Educaţie</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 </a:t>
            </a:r>
            <a:r>
              <a:rPr kumimoji="0" lang="ro-RO"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https://www.facebook.com/InitiativaInEducatie</a:t>
            </a:r>
            <a:endParaRPr kumimoji="0" lang="en-US"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P</a:t>
            </a:r>
            <a:r>
              <a:rPr kumimoji="0" lang="ro-RO"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agin</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a:t>
            </a:r>
            <a:r>
              <a:rPr kumimoji="0" lang="ro-RO"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Merito</a:t>
            </a:r>
            <a:r>
              <a:rPr kumimoji="0" lang="en-US" altLang="ro-RO"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ro-RO"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https://www.facebook.com/proiectulmerito</a:t>
            </a:r>
            <a:endParaRPr lang="en-US" altLang="ro-RO" dirty="0">
              <a:solidFill>
                <a:srgbClr val="1155CC"/>
              </a:solidFill>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Pagina</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SuperTeach</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rPr>
              <a:t>:</a:t>
            </a:r>
            <a:br>
              <a:rPr kumimoji="0" lang="ro-RO" altLang="ro-RO"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kumimoji="0" lang="ro-RO"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https://www.facebook.com/SuperTeachRomania</a:t>
            </a:r>
            <a:endParaRPr kumimoji="0" lang="en-US" altLang="ro-RO"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Grupul</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 le </a:t>
            </a: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Citim</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Copiilor</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8"/>
              </a:rPr>
              <a:t>https://www.facebook.com/groups/CeLeCitimCopiilor</a:t>
            </a:r>
            <a:endPar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Grupul</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Gentu</a:t>
            </a:r>
            <a:r>
              <a:rPr kumimoji="0" lang="ro-RO"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ța cu praf de stele (pentru educatori) </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9"/>
              </a:rPr>
              <a:t>https://www.facebook.com/groups/644005703537088</a:t>
            </a:r>
            <a:endParaRPr kumimoji="0" lang="ro-RO"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lnSpc>
                <a:spcPct val="150000"/>
              </a:lnSpc>
              <a:spcBef>
                <a:spcPct val="0"/>
              </a:spcBef>
              <a:spcAft>
                <a:spcPct val="0"/>
              </a:spcAft>
              <a:buClrTx/>
            </a:pPr>
            <a:r>
              <a:rPr kumimoji="0" lang="ro-RO"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Pagina Piticii Monei  </a:t>
            </a:r>
            <a:r>
              <a:rPr kumimoji="0" lang="ro-RO"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10"/>
              </a:rPr>
              <a:t>https://www.facebook.com/PiticiiMonei123</a:t>
            </a:r>
            <a:endParaRPr kumimoji="0" lang="ro-RO"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o-RO" altLang="ro-RO"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Pagina Povești din suflet cu Mihaela Coșescu </a:t>
            </a:r>
            <a:r>
              <a:rPr kumimoji="0" lang="ro-RO" altLang="ro-RO"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11"/>
              </a:rPr>
              <a:t>https://www.facebook.com/profile.php?id=100063126436425</a:t>
            </a:r>
            <a:endParaRPr kumimoji="0" lang="en-US" altLang="ro-RO"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5"/>
        <p:cNvGrpSpPr/>
        <p:nvPr/>
      </p:nvGrpSpPr>
      <p:grpSpPr>
        <a:xfrm>
          <a:off x="0" y="0"/>
          <a:ext cx="0" cy="0"/>
          <a:chOff x="0" y="0"/>
          <a:chExt cx="0" cy="0"/>
        </a:xfrm>
      </p:grpSpPr>
      <p:sp>
        <p:nvSpPr>
          <p:cNvPr id="2" name="TextBox 1">
            <a:extLst>
              <a:ext uri="{FF2B5EF4-FFF2-40B4-BE49-F238E27FC236}">
                <a16:creationId xmlns:a16="http://schemas.microsoft.com/office/drawing/2014/main" id="{9C1C662F-C1BC-4A2F-9425-81B0484C65C2}"/>
              </a:ext>
            </a:extLst>
          </p:cNvPr>
          <p:cNvSpPr txBox="1"/>
          <p:nvPr/>
        </p:nvSpPr>
        <p:spPr>
          <a:xfrm>
            <a:off x="965200" y="740229"/>
            <a:ext cx="6603999" cy="3797193"/>
          </a:xfrm>
          <a:prstGeom prst="rect">
            <a:avLst/>
          </a:prstGeom>
          <a:noFill/>
        </p:spPr>
        <p:txBody>
          <a:bodyPr wrap="square" rtlCol="0">
            <a:spAutoFit/>
          </a:bodyPr>
          <a:lstStyle/>
          <a:p>
            <a:pPr algn="ctr">
              <a:lnSpc>
                <a:spcPct val="150000"/>
              </a:lnSpc>
            </a:pPr>
            <a:r>
              <a:rPr lang="en-US" sz="1800" dirty="0">
                <a:latin typeface="Pacifico" panose="00000500000000000000" pitchFamily="2" charset="0"/>
              </a:rPr>
              <a:t>“</a:t>
            </a:r>
            <a:r>
              <a:rPr lang="en-US" sz="1800" dirty="0" err="1">
                <a:latin typeface="Pacifico" panose="00000500000000000000" pitchFamily="2" charset="0"/>
              </a:rPr>
              <a:t>Fiecare</a:t>
            </a:r>
            <a:r>
              <a:rPr lang="en-US" sz="1800" dirty="0">
                <a:latin typeface="Pacifico" panose="00000500000000000000" pitchFamily="2" charset="0"/>
              </a:rPr>
              <a:t> om </a:t>
            </a:r>
            <a:r>
              <a:rPr lang="ro-RO" sz="1800" dirty="0">
                <a:latin typeface="Pacifico" panose="00000500000000000000" pitchFamily="2" charset="0"/>
              </a:rPr>
              <a:t>care se naște vine cu un dar special în suflet. Unii au o iubire imensă, alții au o putere de a ajuta nemaipomenită, alții știu să ierte, alții sunt creativi sau poate au o voce care vindecă suflete, unii știu să îmbrățișeze inimi rănite, alții știu să zâmbească exact atunci când este nevoie.  </a:t>
            </a:r>
          </a:p>
          <a:p>
            <a:pPr algn="ctr">
              <a:lnSpc>
                <a:spcPct val="150000"/>
              </a:lnSpc>
            </a:pPr>
            <a:r>
              <a:rPr lang="ro-RO" sz="1800" dirty="0">
                <a:latin typeface="Pacifico" panose="00000500000000000000" pitchFamily="2" charset="0"/>
              </a:rPr>
              <a:t>Nu există om pe pământ fără un dar special. Doar că oamenii, uneori, uită de acesta. Îl lasă ascuns în suflet până el își pierde magia și dispare. Să nu lăsați niciodată să se întâmple asta.</a:t>
            </a:r>
            <a:r>
              <a:rPr lang="en-US" sz="1800" dirty="0">
                <a:latin typeface="Pacifico" panose="00000500000000000000" pitchFamily="2" charset="0"/>
              </a:rPr>
              <a:t>” </a:t>
            </a:r>
            <a:endParaRPr lang="ro-RO" sz="1800" dirty="0">
              <a:latin typeface="Pacifico" panose="00000500000000000000" pitchFamily="2" charset="0"/>
            </a:endParaRPr>
          </a:p>
          <a:p>
            <a:pPr algn="ctr">
              <a:lnSpc>
                <a:spcPct val="150000"/>
              </a:lnSpc>
            </a:pPr>
            <a:r>
              <a:rPr lang="en-US" sz="1800" dirty="0">
                <a:latin typeface="Pacifico" panose="00000500000000000000" pitchFamily="2" charset="0"/>
              </a:rPr>
              <a:t>(Care </a:t>
            </a:r>
            <a:r>
              <a:rPr lang="en-US" sz="1800" dirty="0" err="1">
                <a:latin typeface="Pacifico" panose="00000500000000000000" pitchFamily="2" charset="0"/>
              </a:rPr>
              <a:t>este</a:t>
            </a:r>
            <a:r>
              <a:rPr lang="en-US" sz="1800" dirty="0">
                <a:latin typeface="Pacifico" panose="00000500000000000000" pitchFamily="2" charset="0"/>
              </a:rPr>
              <a:t> </a:t>
            </a:r>
            <a:r>
              <a:rPr lang="en-US" sz="1800" dirty="0" err="1">
                <a:latin typeface="Pacifico" panose="00000500000000000000" pitchFamily="2" charset="0"/>
              </a:rPr>
              <a:t>darul</a:t>
            </a:r>
            <a:r>
              <a:rPr lang="en-US" sz="1800" dirty="0">
                <a:latin typeface="Pacifico" panose="00000500000000000000" pitchFamily="2" charset="0"/>
              </a:rPr>
              <a:t> t</a:t>
            </a:r>
            <a:r>
              <a:rPr lang="ro-RO" sz="1800" dirty="0">
                <a:latin typeface="Pacifico" panose="00000500000000000000" pitchFamily="2" charset="0"/>
              </a:rPr>
              <a:t>ău?, de Lavinia Nicoară)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0"/>
        <p:cNvGrpSpPr/>
        <p:nvPr/>
      </p:nvGrpSpPr>
      <p:grpSpPr>
        <a:xfrm>
          <a:off x="0" y="0"/>
          <a:ext cx="0" cy="0"/>
          <a:chOff x="0" y="0"/>
          <a:chExt cx="0" cy="0"/>
        </a:xfrm>
      </p:grpSpPr>
      <p:sp>
        <p:nvSpPr>
          <p:cNvPr id="71" name="Google Shape;71;p3"/>
          <p:cNvSpPr txBox="1"/>
          <p:nvPr/>
        </p:nvSpPr>
        <p:spPr>
          <a:xfrm>
            <a:off x="58200" y="-361631"/>
            <a:ext cx="9027600" cy="7291500"/>
          </a:xfrm>
          <a:prstGeom prst="rect">
            <a:avLst/>
          </a:prstGeom>
          <a:noFill/>
          <a:ln>
            <a:noFill/>
          </a:ln>
        </p:spPr>
        <p:txBody>
          <a:bodyPr spcFirstLastPara="1" wrap="square" lIns="91425" tIns="91425" rIns="91425" bIns="91425" anchor="t" anchorCtr="0">
            <a:spAutoFit/>
          </a:bodyPr>
          <a:lstStyle/>
          <a:p>
            <a:pPr marL="0" marR="0" lvl="0" indent="0" algn="l" rtl="0">
              <a:lnSpc>
                <a:spcPct val="135000"/>
              </a:lnSpc>
              <a:spcBef>
                <a:spcPts val="2300"/>
              </a:spcBef>
              <a:spcAft>
                <a:spcPts val="0"/>
              </a:spcAft>
              <a:buClr>
                <a:schemeClr val="dk1"/>
              </a:buClr>
              <a:buSzPts val="1100"/>
              <a:buFont typeface="Arial"/>
              <a:buNone/>
            </a:pPr>
            <a:r>
              <a:rPr lang="ro-RO" sz="1700" b="0" i="0" u="none" strike="noStrike" cap="none" dirty="0">
                <a:solidFill>
                  <a:srgbClr val="666666"/>
                </a:solidFill>
                <a:latin typeface="Pacifico"/>
                <a:ea typeface="Pacifico"/>
                <a:cs typeface="Pacifico"/>
                <a:sym typeface="Pacifico"/>
              </a:rPr>
              <a:t>Cum alegem cărțile pentru copii?</a:t>
            </a:r>
            <a:endParaRPr sz="1800" b="0" i="0" u="none" strike="noStrike" cap="none" dirty="0">
              <a:solidFill>
                <a:srgbClr val="666666"/>
              </a:solidFill>
              <a:latin typeface="Pacifico"/>
              <a:ea typeface="Pacifico"/>
              <a:cs typeface="Pacifico"/>
              <a:sym typeface="Pacifico"/>
            </a:endParaRPr>
          </a:p>
          <a:p>
            <a:pPr marL="457200" marR="0" lvl="0" indent="0" algn="l" rtl="0">
              <a:lnSpc>
                <a:spcPct val="135000"/>
              </a:lnSpc>
              <a:spcBef>
                <a:spcPts val="2300"/>
              </a:spcBef>
              <a:spcAft>
                <a:spcPts val="0"/>
              </a:spcAft>
              <a:buNone/>
            </a:pPr>
            <a:r>
              <a:rPr lang="ro-RO" sz="1700" b="0" i="0" u="none" strike="noStrike" cap="none" dirty="0">
                <a:solidFill>
                  <a:srgbClr val="666666"/>
                </a:solidFill>
                <a:latin typeface="Pacifico"/>
                <a:ea typeface="Pacifico"/>
                <a:cs typeface="Pacifico"/>
                <a:sym typeface="Pacifico"/>
              </a:rPr>
              <a:t>Recomandări primite de la copii, cadre didactice, părinți, editori sau bloggeri</a:t>
            </a:r>
            <a:endParaRPr sz="1800" b="0" i="0" u="none" strike="noStrike" cap="none" dirty="0">
              <a:solidFill>
                <a:srgbClr val="666666"/>
              </a:solidFill>
              <a:latin typeface="Pacifico"/>
              <a:ea typeface="Pacifico"/>
              <a:cs typeface="Pacifico"/>
              <a:sym typeface="Pacifico"/>
            </a:endParaRPr>
          </a:p>
          <a:p>
            <a:pPr marL="457200" marR="0" lvl="0" indent="0" algn="l" rtl="0">
              <a:lnSpc>
                <a:spcPct val="135000"/>
              </a:lnSpc>
              <a:spcBef>
                <a:spcPts val="2300"/>
              </a:spcBef>
              <a:spcAft>
                <a:spcPts val="0"/>
              </a:spcAft>
              <a:buNone/>
            </a:pPr>
            <a:r>
              <a:rPr lang="ro-RO" sz="1700" b="0" i="0" u="none" strike="noStrike" cap="none" dirty="0">
                <a:solidFill>
                  <a:srgbClr val="666666"/>
                </a:solidFill>
                <a:latin typeface="Pacifico"/>
                <a:ea typeface="Pacifico"/>
                <a:cs typeface="Pacifico"/>
                <a:sym typeface="Pacifico"/>
              </a:rPr>
              <a:t>În funcție de interesele copiilor. Este important să îi întrebăm ce le place și să mergem cu ei la librărie sau târguri de carte</a:t>
            </a:r>
            <a:endParaRPr sz="1800" b="0" i="0" u="none" strike="noStrike" cap="none" dirty="0">
              <a:solidFill>
                <a:srgbClr val="666666"/>
              </a:solidFill>
              <a:latin typeface="Pacifico"/>
              <a:ea typeface="Pacifico"/>
              <a:cs typeface="Pacifico"/>
              <a:sym typeface="Pacifico"/>
            </a:endParaRPr>
          </a:p>
          <a:p>
            <a:pPr marL="457200" marR="0" lvl="0" indent="0" algn="l" rtl="0">
              <a:lnSpc>
                <a:spcPct val="135000"/>
              </a:lnSpc>
              <a:spcBef>
                <a:spcPts val="2300"/>
              </a:spcBef>
              <a:spcAft>
                <a:spcPts val="0"/>
              </a:spcAft>
              <a:buNone/>
            </a:pPr>
            <a:r>
              <a:rPr lang="ro-RO" sz="1700" b="0" i="0" u="none" strike="noStrike" cap="none" dirty="0">
                <a:solidFill>
                  <a:srgbClr val="666666"/>
                </a:solidFill>
                <a:latin typeface="Pacifico"/>
                <a:ea typeface="Pacifico"/>
                <a:cs typeface="Pacifico"/>
                <a:sym typeface="Pacifico"/>
              </a:rPr>
              <a:t>În funcție de autor și traducător</a:t>
            </a:r>
            <a:endParaRPr sz="1800" b="0" i="0" u="none" strike="noStrike" cap="none" dirty="0">
              <a:solidFill>
                <a:srgbClr val="666666"/>
              </a:solidFill>
              <a:latin typeface="Pacifico"/>
              <a:ea typeface="Pacifico"/>
              <a:cs typeface="Pacifico"/>
              <a:sym typeface="Pacifico"/>
            </a:endParaRPr>
          </a:p>
          <a:p>
            <a:pPr marL="457200" marR="0" lvl="0" indent="0" algn="l" rtl="0">
              <a:lnSpc>
                <a:spcPct val="135000"/>
              </a:lnSpc>
              <a:spcBef>
                <a:spcPts val="2300"/>
              </a:spcBef>
              <a:spcAft>
                <a:spcPts val="0"/>
              </a:spcAft>
              <a:buNone/>
            </a:pPr>
            <a:r>
              <a:rPr lang="ro-RO" sz="1700" b="0" i="0" u="none" strike="noStrike" cap="none" dirty="0">
                <a:solidFill>
                  <a:srgbClr val="666666"/>
                </a:solidFill>
                <a:latin typeface="Pacifico"/>
                <a:ea typeface="Pacifico"/>
                <a:cs typeface="Pacifico"/>
                <a:sym typeface="Pacifico"/>
              </a:rPr>
              <a:t>În funcție de conținut – calitatea poveștii, natura ei, a scrisului </a:t>
            </a:r>
            <a:endParaRPr sz="1800" b="0" i="0" u="none" strike="noStrike" cap="none" dirty="0">
              <a:solidFill>
                <a:srgbClr val="666666"/>
              </a:solidFill>
              <a:latin typeface="Pacifico"/>
              <a:ea typeface="Pacifico"/>
              <a:cs typeface="Pacifico"/>
              <a:sym typeface="Pacifico"/>
            </a:endParaRPr>
          </a:p>
          <a:p>
            <a:pPr marL="457200" marR="0" lvl="0" indent="0" algn="l" rtl="0">
              <a:lnSpc>
                <a:spcPct val="135000"/>
              </a:lnSpc>
              <a:spcBef>
                <a:spcPts val="2300"/>
              </a:spcBef>
              <a:spcAft>
                <a:spcPts val="0"/>
              </a:spcAft>
              <a:buNone/>
            </a:pPr>
            <a:r>
              <a:rPr lang="ro-RO" sz="1700" b="0" i="0" u="none" strike="noStrike" cap="none" dirty="0">
                <a:solidFill>
                  <a:srgbClr val="666666"/>
                </a:solidFill>
                <a:latin typeface="Pacifico"/>
                <a:ea typeface="Pacifico"/>
                <a:cs typeface="Pacifico"/>
                <a:sym typeface="Pacifico"/>
              </a:rPr>
              <a:t>În funcție de ilustrații. Până învață să citească, copiii sunt atrași de imagini, de culori, de forme</a:t>
            </a:r>
            <a:endParaRPr sz="1800" b="0" i="0" u="none" strike="noStrike" cap="none" dirty="0">
              <a:solidFill>
                <a:srgbClr val="666666"/>
              </a:solidFill>
              <a:latin typeface="Pacifico"/>
              <a:ea typeface="Pacifico"/>
              <a:cs typeface="Pacifico"/>
              <a:sym typeface="Pacifico"/>
            </a:endParaRPr>
          </a:p>
          <a:p>
            <a:pPr marL="457200" marR="0" lvl="0" indent="0" algn="l" rtl="0">
              <a:lnSpc>
                <a:spcPct val="135000"/>
              </a:lnSpc>
              <a:spcBef>
                <a:spcPts val="2300"/>
              </a:spcBef>
              <a:spcAft>
                <a:spcPts val="0"/>
              </a:spcAft>
              <a:buNone/>
            </a:pPr>
            <a:r>
              <a:rPr lang="ro-RO" sz="1700" b="0" i="0" u="none" strike="noStrike" cap="none" dirty="0">
                <a:solidFill>
                  <a:srgbClr val="666666"/>
                </a:solidFill>
                <a:latin typeface="Pacifico"/>
                <a:ea typeface="Pacifico"/>
                <a:cs typeface="Pacifico"/>
                <a:sym typeface="Pacifico"/>
              </a:rPr>
              <a:t>Cartea care va fi citită copiilor să fie pe placul “copilului” din fiecare adult</a:t>
            </a:r>
            <a:r>
              <a:rPr lang="ro-RO" sz="1700" b="0" i="0" u="none" strike="noStrike" cap="none" dirty="0">
                <a:solidFill>
                  <a:srgbClr val="434343"/>
                </a:solidFill>
                <a:highlight>
                  <a:schemeClr val="lt1"/>
                </a:highlight>
                <a:latin typeface="Pacifico"/>
                <a:ea typeface="Pacifico"/>
                <a:cs typeface="Pacifico"/>
                <a:sym typeface="Pacifico"/>
              </a:rPr>
              <a:t> </a:t>
            </a:r>
            <a:endParaRPr sz="1800" b="0" i="0" u="none" strike="noStrike" cap="none" dirty="0">
              <a:solidFill>
                <a:srgbClr val="434343"/>
              </a:solidFill>
              <a:highlight>
                <a:schemeClr val="lt1"/>
              </a:highlight>
              <a:latin typeface="Pacifico"/>
              <a:ea typeface="Pacifico"/>
              <a:cs typeface="Pacifico"/>
              <a:sym typeface="Pacifico"/>
            </a:endParaRPr>
          </a:p>
          <a:p>
            <a:pPr marL="285750" marR="0" lvl="0" indent="-215900" algn="l" rtl="0">
              <a:lnSpc>
                <a:spcPct val="135000"/>
              </a:lnSpc>
              <a:spcBef>
                <a:spcPts val="2300"/>
              </a:spcBef>
              <a:spcAft>
                <a:spcPts val="0"/>
              </a:spcAft>
              <a:buClr>
                <a:schemeClr val="dk1"/>
              </a:buClr>
              <a:buSzPts val="1100"/>
              <a:buFont typeface="Arial"/>
              <a:buNone/>
            </a:pPr>
            <a:endParaRPr sz="1300" b="0" i="0" u="none" strike="noStrike" cap="none" dirty="0">
              <a:solidFill>
                <a:srgbClr val="563190"/>
              </a:solidFill>
              <a:highlight>
                <a:srgbClr val="FFFFFF"/>
              </a:highlight>
              <a:latin typeface="Georgia"/>
              <a:ea typeface="Georgia"/>
              <a:cs typeface="Georgia"/>
              <a:sym typeface="Georgia"/>
            </a:endParaRPr>
          </a:p>
          <a:p>
            <a:pPr marL="0" marR="0" lvl="0" indent="0" algn="l" rtl="0">
              <a:lnSpc>
                <a:spcPct val="115000"/>
              </a:lnSpc>
              <a:spcBef>
                <a:spcPts val="3800"/>
              </a:spcBef>
              <a:spcAft>
                <a:spcPts val="0"/>
              </a:spcAft>
              <a:buClr>
                <a:schemeClr val="dk1"/>
              </a:buClr>
              <a:buSzPts val="1100"/>
              <a:buFont typeface="Arial"/>
              <a:buNone/>
            </a:pPr>
            <a:endParaRPr sz="1300" b="1" i="0" u="none" strike="noStrike" cap="none" dirty="0">
              <a:solidFill>
                <a:srgbClr val="444444"/>
              </a:solidFill>
              <a:highlight>
                <a:srgbClr val="FFFFFF"/>
              </a:highlight>
              <a:latin typeface="Arial"/>
              <a:ea typeface="Arial"/>
              <a:cs typeface="Arial"/>
              <a:sym typeface="Arial"/>
            </a:endParaRPr>
          </a:p>
          <a:p>
            <a:pPr marL="0" marR="0" lvl="0" indent="0" algn="l" rtl="0">
              <a:lnSpc>
                <a:spcPct val="115000"/>
              </a:lnSpc>
              <a:spcBef>
                <a:spcPts val="3800"/>
              </a:spcBef>
              <a:spcAft>
                <a:spcPts val="0"/>
              </a:spcAft>
              <a:buClr>
                <a:schemeClr val="dk1"/>
              </a:buClr>
              <a:buSzPts val="1100"/>
              <a:buFont typeface="Arial"/>
              <a:buNone/>
            </a:pPr>
            <a:endParaRPr sz="1300" b="0" i="0" u="none" strike="noStrike" cap="none" dirty="0">
              <a:solidFill>
                <a:srgbClr val="444444"/>
              </a:solidFill>
              <a:highlight>
                <a:srgbClr val="FFFFFF"/>
              </a:highlight>
              <a:latin typeface="Arial"/>
              <a:ea typeface="Arial"/>
              <a:cs typeface="Arial"/>
              <a:sym typeface="Arial"/>
            </a:endParaRPr>
          </a:p>
          <a:p>
            <a:pPr marL="0" marR="0" lvl="0" indent="0" algn="l" rtl="0">
              <a:lnSpc>
                <a:spcPct val="100000"/>
              </a:lnSpc>
              <a:spcBef>
                <a:spcPts val="23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72" name="Google Shape;72;p3"/>
          <p:cNvPicPr preferRelativeResize="0"/>
          <p:nvPr/>
        </p:nvPicPr>
        <p:blipFill rotWithShape="1">
          <a:blip r:embed="rId3">
            <a:alphaModFix/>
          </a:blip>
          <a:srcRect/>
          <a:stretch/>
        </p:blipFill>
        <p:spPr>
          <a:xfrm>
            <a:off x="150648" y="678864"/>
            <a:ext cx="448001" cy="397199"/>
          </a:xfrm>
          <a:prstGeom prst="rect">
            <a:avLst/>
          </a:prstGeom>
          <a:noFill/>
          <a:ln>
            <a:noFill/>
          </a:ln>
        </p:spPr>
      </p:pic>
      <p:pic>
        <p:nvPicPr>
          <p:cNvPr id="73" name="Google Shape;73;p3"/>
          <p:cNvPicPr preferRelativeResize="0"/>
          <p:nvPr/>
        </p:nvPicPr>
        <p:blipFill rotWithShape="1">
          <a:blip r:embed="rId3">
            <a:alphaModFix/>
          </a:blip>
          <a:srcRect/>
          <a:stretch/>
        </p:blipFill>
        <p:spPr>
          <a:xfrm>
            <a:off x="150647" y="1298411"/>
            <a:ext cx="448001" cy="397199"/>
          </a:xfrm>
          <a:prstGeom prst="rect">
            <a:avLst/>
          </a:prstGeom>
          <a:noFill/>
          <a:ln>
            <a:noFill/>
          </a:ln>
        </p:spPr>
      </p:pic>
      <p:pic>
        <p:nvPicPr>
          <p:cNvPr id="74" name="Google Shape;74;p3"/>
          <p:cNvPicPr preferRelativeResize="0"/>
          <p:nvPr/>
        </p:nvPicPr>
        <p:blipFill rotWithShape="1">
          <a:blip r:embed="rId3">
            <a:alphaModFix/>
          </a:blip>
          <a:srcRect/>
          <a:stretch/>
        </p:blipFill>
        <p:spPr>
          <a:xfrm>
            <a:off x="182395" y="2318914"/>
            <a:ext cx="448001" cy="397199"/>
          </a:xfrm>
          <a:prstGeom prst="rect">
            <a:avLst/>
          </a:prstGeom>
          <a:noFill/>
          <a:ln>
            <a:noFill/>
          </a:ln>
        </p:spPr>
      </p:pic>
      <p:pic>
        <p:nvPicPr>
          <p:cNvPr id="75" name="Google Shape;75;p3"/>
          <p:cNvPicPr preferRelativeResize="0"/>
          <p:nvPr/>
        </p:nvPicPr>
        <p:blipFill rotWithShape="1">
          <a:blip r:embed="rId3">
            <a:alphaModFix/>
          </a:blip>
          <a:srcRect/>
          <a:stretch/>
        </p:blipFill>
        <p:spPr>
          <a:xfrm>
            <a:off x="182394" y="2938461"/>
            <a:ext cx="448001" cy="397199"/>
          </a:xfrm>
          <a:prstGeom prst="rect">
            <a:avLst/>
          </a:prstGeom>
          <a:noFill/>
          <a:ln>
            <a:noFill/>
          </a:ln>
        </p:spPr>
      </p:pic>
      <p:pic>
        <p:nvPicPr>
          <p:cNvPr id="76" name="Google Shape;76;p3"/>
          <p:cNvPicPr preferRelativeResize="0"/>
          <p:nvPr/>
        </p:nvPicPr>
        <p:blipFill rotWithShape="1">
          <a:blip r:embed="rId3">
            <a:alphaModFix/>
          </a:blip>
          <a:srcRect/>
          <a:stretch/>
        </p:blipFill>
        <p:spPr>
          <a:xfrm>
            <a:off x="150646" y="4536333"/>
            <a:ext cx="448001" cy="397199"/>
          </a:xfrm>
          <a:prstGeom prst="rect">
            <a:avLst/>
          </a:prstGeom>
          <a:noFill/>
          <a:ln>
            <a:noFill/>
          </a:ln>
        </p:spPr>
      </p:pic>
      <p:pic>
        <p:nvPicPr>
          <p:cNvPr id="77" name="Google Shape;77;p3"/>
          <p:cNvPicPr preferRelativeResize="0"/>
          <p:nvPr/>
        </p:nvPicPr>
        <p:blipFill rotWithShape="1">
          <a:blip r:embed="rId3">
            <a:alphaModFix/>
          </a:blip>
          <a:srcRect/>
          <a:stretch/>
        </p:blipFill>
        <p:spPr>
          <a:xfrm>
            <a:off x="196774" y="3558008"/>
            <a:ext cx="448001" cy="397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1"/>
        <p:cNvGrpSpPr/>
        <p:nvPr/>
      </p:nvGrpSpPr>
      <p:grpSpPr>
        <a:xfrm>
          <a:off x="0" y="0"/>
          <a:ext cx="0" cy="0"/>
          <a:chOff x="0" y="0"/>
          <a:chExt cx="0" cy="0"/>
        </a:xfrm>
      </p:grpSpPr>
      <p:sp>
        <p:nvSpPr>
          <p:cNvPr id="82" name="Google Shape;82;p4"/>
          <p:cNvSpPr txBox="1"/>
          <p:nvPr/>
        </p:nvSpPr>
        <p:spPr>
          <a:xfrm>
            <a:off x="3225375" y="733025"/>
            <a:ext cx="5918700" cy="153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76A5AF"/>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a:solidFill>
                <a:srgbClr val="76A5A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76A5A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txBox="1"/>
          <p:nvPr/>
        </p:nvSpPr>
        <p:spPr>
          <a:xfrm>
            <a:off x="59400" y="-272094"/>
            <a:ext cx="9084600" cy="7403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300"/>
              </a:spcBef>
              <a:spcAft>
                <a:spcPts val="0"/>
              </a:spcAft>
              <a:buClr>
                <a:schemeClr val="dk1"/>
              </a:buClr>
              <a:buSzPts val="1100"/>
              <a:buFont typeface="Arial"/>
              <a:buNone/>
            </a:pPr>
            <a:r>
              <a:rPr lang="ro-RO" sz="1600" b="0" i="0" u="none" strike="noStrike" cap="none" dirty="0">
                <a:solidFill>
                  <a:srgbClr val="666666"/>
                </a:solidFill>
                <a:latin typeface="Pacifico"/>
                <a:ea typeface="Pacifico"/>
                <a:cs typeface="Pacifico"/>
                <a:sym typeface="Pacifico"/>
              </a:rPr>
              <a:t>Cum citim copiilor?</a:t>
            </a:r>
            <a:endParaRPr lang="it-IT"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it-IT" sz="1600" b="0" i="0" u="none" strike="noStrike" cap="none" dirty="0">
                <a:solidFill>
                  <a:srgbClr val="666666"/>
                </a:solidFill>
                <a:latin typeface="Pacifico"/>
                <a:ea typeface="Pacifico"/>
                <a:cs typeface="Pacifico"/>
                <a:sym typeface="Pacifico"/>
              </a:rPr>
              <a:t>Creăm atmosfera potrivită pentru poveste </a:t>
            </a:r>
            <a:endParaRPr lang="it-IT"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Arătăm copiilor coperta și îi provocăm să spună care cred ei că este titlul poveștii  </a:t>
            </a:r>
            <a:endParaRPr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Le citim titlul, autorul, ilustratorul, chiar și editura/ le arătăm coperta față și coperta spate</a:t>
            </a:r>
            <a:endParaRPr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Încurajăm ascultarea activă</a:t>
            </a:r>
            <a:r>
              <a:rPr lang="ro-RO" sz="1700" b="0" i="0" u="none" strike="noStrike" cap="none" dirty="0">
                <a:solidFill>
                  <a:srgbClr val="666666"/>
                </a:solidFill>
                <a:latin typeface="Pacifico"/>
                <a:ea typeface="Pacifico"/>
                <a:cs typeface="Pacifico"/>
                <a:sym typeface="Pacifico"/>
              </a:rPr>
              <a:t>  </a:t>
            </a:r>
            <a:endParaRPr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Explicăm cuvintele necunoscute</a:t>
            </a:r>
            <a:endParaRPr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 Întrerupem ocazional povestea, pentru a pune întrebări care încurajează copilul să își exprime părerea personală</a:t>
            </a:r>
            <a:endParaRPr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 Discutăm despre ilustrații</a:t>
            </a:r>
            <a:endParaRPr sz="1700" b="0" i="0" u="none" strike="noStrike" cap="none" dirty="0">
              <a:solidFill>
                <a:srgbClr val="666666"/>
              </a:solidFill>
              <a:latin typeface="Pacifico"/>
              <a:ea typeface="Pacifico"/>
              <a:cs typeface="Pacifico"/>
              <a:sym typeface="Pacifico"/>
            </a:endParaRPr>
          </a:p>
          <a:p>
            <a:pPr marL="285750" marR="0" lvl="0" indent="-285750" algn="l" rtl="0">
              <a:lnSpc>
                <a:spcPct val="100000"/>
              </a:lnSpc>
              <a:spcBef>
                <a:spcPts val="2300"/>
              </a:spcBef>
              <a:spcAft>
                <a:spcPts val="0"/>
              </a:spcAft>
              <a:buClr>
                <a:srgbClr val="666666"/>
              </a:buClr>
              <a:buSzPts val="1400"/>
              <a:buFont typeface="Pacifico"/>
              <a:buChar char="-"/>
            </a:pPr>
            <a:r>
              <a:rPr lang="ro-RO" sz="1600" b="0" i="0" u="none" strike="noStrike" cap="none" dirty="0">
                <a:solidFill>
                  <a:srgbClr val="666666"/>
                </a:solidFill>
                <a:latin typeface="Pacifico"/>
                <a:ea typeface="Pacifico"/>
                <a:cs typeface="Pacifico"/>
                <a:sym typeface="Pacifico"/>
              </a:rPr>
              <a:t>La final discutăm despre mesajul poveștii, încurajându- i să ne spună ce au învățat din povestea audiată</a:t>
            </a:r>
            <a:endParaRPr sz="1600" b="0" i="0" u="none" strike="noStrike" cap="none" dirty="0">
              <a:solidFill>
                <a:srgbClr val="666666"/>
              </a:solidFill>
              <a:latin typeface="Pacifico"/>
              <a:ea typeface="Pacifico"/>
              <a:cs typeface="Pacifico"/>
              <a:sym typeface="Pacifico"/>
            </a:endParaRPr>
          </a:p>
          <a:p>
            <a:pPr marL="285750" marR="0" lvl="0" indent="-215900" algn="l" rtl="0">
              <a:lnSpc>
                <a:spcPct val="100000"/>
              </a:lnSpc>
              <a:spcBef>
                <a:spcPts val="2300"/>
              </a:spcBef>
              <a:spcAft>
                <a:spcPts val="0"/>
              </a:spcAft>
              <a:buClr>
                <a:schemeClr val="dk1"/>
              </a:buClr>
              <a:buSzPts val="1100"/>
              <a:buFont typeface="Arial"/>
              <a:buNone/>
            </a:pPr>
            <a:endParaRPr sz="1300" b="0" i="0" u="none" strike="noStrike" cap="none" dirty="0">
              <a:solidFill>
                <a:srgbClr val="563190"/>
              </a:solidFill>
              <a:highlight>
                <a:srgbClr val="FFFFFF"/>
              </a:highlight>
              <a:latin typeface="Georgia"/>
              <a:ea typeface="Georgia"/>
              <a:cs typeface="Georgia"/>
              <a:sym typeface="Georgia"/>
            </a:endParaRPr>
          </a:p>
          <a:p>
            <a:pPr marL="0" marR="0" lvl="0" indent="0" algn="l" rtl="0">
              <a:lnSpc>
                <a:spcPct val="100000"/>
              </a:lnSpc>
              <a:spcBef>
                <a:spcPts val="3800"/>
              </a:spcBef>
              <a:spcAft>
                <a:spcPts val="0"/>
              </a:spcAft>
              <a:buClr>
                <a:schemeClr val="dk1"/>
              </a:buClr>
              <a:buSzPts val="1100"/>
              <a:buFont typeface="Arial"/>
              <a:buNone/>
            </a:pPr>
            <a:endParaRPr sz="1300" b="1" i="0" u="none" strike="noStrike" cap="none" dirty="0">
              <a:solidFill>
                <a:srgbClr val="444444"/>
              </a:solidFill>
              <a:highlight>
                <a:srgbClr val="FFFFFF"/>
              </a:highlight>
              <a:latin typeface="Arial"/>
              <a:ea typeface="Arial"/>
              <a:cs typeface="Arial"/>
              <a:sym typeface="Arial"/>
            </a:endParaRPr>
          </a:p>
          <a:p>
            <a:pPr marL="0" marR="0" lvl="0" indent="0" algn="l" rtl="0">
              <a:lnSpc>
                <a:spcPct val="100000"/>
              </a:lnSpc>
              <a:spcBef>
                <a:spcPts val="3800"/>
              </a:spcBef>
              <a:spcAft>
                <a:spcPts val="0"/>
              </a:spcAft>
              <a:buClr>
                <a:schemeClr val="dk1"/>
              </a:buClr>
              <a:buSzPts val="1100"/>
              <a:buFont typeface="Arial"/>
              <a:buNone/>
            </a:pPr>
            <a:endParaRPr sz="1300" b="0" i="0" u="none" strike="noStrike" cap="none" dirty="0">
              <a:solidFill>
                <a:srgbClr val="444444"/>
              </a:solidFill>
              <a:highlight>
                <a:srgbClr val="FFFFFF"/>
              </a:highlight>
              <a:latin typeface="Arial"/>
              <a:ea typeface="Arial"/>
              <a:cs typeface="Arial"/>
              <a:sym typeface="Arial"/>
            </a:endParaRPr>
          </a:p>
          <a:p>
            <a:pPr marL="0" marR="0" lvl="0" indent="0" algn="l" rtl="0">
              <a:lnSpc>
                <a:spcPct val="100000"/>
              </a:lnSpc>
              <a:spcBef>
                <a:spcPts val="23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4" name="Google Shape;84;p4"/>
          <p:cNvPicPr preferRelativeResize="0"/>
          <p:nvPr/>
        </p:nvPicPr>
        <p:blipFill rotWithShape="1">
          <a:blip r:embed="rId3">
            <a:alphaModFix/>
          </a:blip>
          <a:srcRect/>
          <a:stretch/>
        </p:blipFill>
        <p:spPr>
          <a:xfrm>
            <a:off x="7520300" y="108625"/>
            <a:ext cx="1623776" cy="153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body" idx="1"/>
          </p:nvPr>
        </p:nvSpPr>
        <p:spPr>
          <a:xfrm>
            <a:off x="129450" y="-328101"/>
            <a:ext cx="9014100" cy="7062300"/>
          </a:xfrm>
          <a:prstGeom prst="rect">
            <a:avLst/>
          </a:prstGeom>
          <a:noFill/>
          <a:ln>
            <a:noFill/>
          </a:ln>
        </p:spPr>
        <p:txBody>
          <a:bodyPr spcFirstLastPara="1" wrap="square" lIns="91425" tIns="91425" rIns="91425" bIns="91425" anchor="t" anchorCtr="0">
            <a:spAutoFit/>
          </a:bodyPr>
          <a:lstStyle/>
          <a:p>
            <a:pPr marL="0" lvl="0" indent="0" algn="l" rtl="0">
              <a:lnSpc>
                <a:spcPct val="135000"/>
              </a:lnSpc>
              <a:spcBef>
                <a:spcPts val="2300"/>
              </a:spcBef>
              <a:spcAft>
                <a:spcPts val="0"/>
              </a:spcAft>
              <a:buClr>
                <a:schemeClr val="dk1"/>
              </a:buClr>
              <a:buSzPts val="1100"/>
              <a:buNone/>
            </a:pPr>
            <a:r>
              <a:rPr lang="ro-RO" sz="1600" dirty="0">
                <a:solidFill>
                  <a:srgbClr val="666666"/>
                </a:solidFill>
                <a:highlight>
                  <a:srgbClr val="FFFFFF"/>
                </a:highlight>
                <a:latin typeface="Pacifico"/>
                <a:ea typeface="Pacifico"/>
                <a:cs typeface="Pacifico"/>
                <a:sym typeface="Pacifico"/>
              </a:rPr>
              <a:t>De ce e important să citim povești copiilor?</a:t>
            </a:r>
            <a:endParaRPr sz="21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dirty="0">
                <a:solidFill>
                  <a:srgbClr val="666666"/>
                </a:solidFill>
                <a:highlight>
                  <a:srgbClr val="FFFFFF"/>
                </a:highlight>
                <a:latin typeface="Pacifico"/>
                <a:ea typeface="Pacifico"/>
                <a:cs typeface="Pacifico"/>
                <a:sym typeface="Pacifico"/>
              </a:rPr>
              <a:t>Prin  intermediul poveștilor îi ajutăm să descopere lumea înconjurătoare</a:t>
            </a:r>
            <a:endParaRPr sz="21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dirty="0">
                <a:solidFill>
                  <a:srgbClr val="666666"/>
                </a:solidFill>
                <a:latin typeface="Pacifico"/>
                <a:ea typeface="Pacifico"/>
                <a:cs typeface="Pacifico"/>
                <a:sym typeface="Pacifico"/>
              </a:rPr>
              <a:t>Dezvoltă abilitățile de comunicare / limbajul</a:t>
            </a:r>
            <a:endParaRPr sz="17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i="0" dirty="0">
                <a:solidFill>
                  <a:srgbClr val="666666"/>
                </a:solidFill>
                <a:latin typeface="Pacifico"/>
                <a:ea typeface="Pacifico"/>
                <a:cs typeface="Pacifico"/>
                <a:sym typeface="Pacifico"/>
              </a:rPr>
              <a:t>Prin lupta dintre bine și rău învață strategii de viață</a:t>
            </a:r>
            <a:endParaRPr sz="21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i="0" dirty="0">
                <a:solidFill>
                  <a:srgbClr val="666666"/>
                </a:solidFill>
                <a:latin typeface="Pacifico"/>
                <a:ea typeface="Pacifico"/>
                <a:cs typeface="Pacifico"/>
                <a:sym typeface="Pacifico"/>
              </a:rPr>
              <a:t> Descoperă consecințele unor fapte și atitudini și își însușesc comportamente sociale pozitive</a:t>
            </a:r>
            <a:endParaRPr sz="21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i="0" dirty="0">
                <a:solidFill>
                  <a:srgbClr val="666666"/>
                </a:solidFill>
                <a:latin typeface="Pacifico"/>
                <a:ea typeface="Pacifico"/>
                <a:cs typeface="Pacifico"/>
                <a:sym typeface="Pacifico"/>
              </a:rPr>
              <a:t> Îi ajută să înțeleagă și să-și exprime sentimentele</a:t>
            </a:r>
            <a:endParaRPr sz="21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i="0" dirty="0">
                <a:solidFill>
                  <a:srgbClr val="666666"/>
                </a:solidFill>
                <a:latin typeface="Pacifico"/>
                <a:ea typeface="Pacifico"/>
                <a:cs typeface="Pacifico"/>
                <a:sym typeface="Pacifico"/>
              </a:rPr>
              <a:t>Stimulează imaginația și relaxează</a:t>
            </a:r>
            <a:endParaRPr sz="1700" dirty="0">
              <a:solidFill>
                <a:srgbClr val="666666"/>
              </a:solidFill>
              <a:latin typeface="Pacifico"/>
              <a:ea typeface="Pacifico"/>
              <a:cs typeface="Pacifico"/>
              <a:sym typeface="Pacifico"/>
            </a:endParaRPr>
          </a:p>
          <a:p>
            <a:pPr marL="457200" lvl="0" indent="0" algn="l" rtl="0">
              <a:lnSpc>
                <a:spcPct val="135000"/>
              </a:lnSpc>
              <a:spcBef>
                <a:spcPts val="2300"/>
              </a:spcBef>
              <a:spcAft>
                <a:spcPts val="0"/>
              </a:spcAft>
              <a:buSzPts val="1800"/>
              <a:buNone/>
            </a:pPr>
            <a:r>
              <a:rPr lang="ro-RO" sz="1700" dirty="0">
                <a:solidFill>
                  <a:srgbClr val="666666"/>
                </a:solidFill>
                <a:latin typeface="Pacifico"/>
                <a:ea typeface="Pacifico"/>
                <a:cs typeface="Pacifico"/>
                <a:sym typeface="Pacifico"/>
              </a:rPr>
              <a:t>D</a:t>
            </a:r>
            <a:r>
              <a:rPr lang="ro-RO" sz="1700" i="0" dirty="0">
                <a:solidFill>
                  <a:srgbClr val="666666"/>
                </a:solidFill>
                <a:latin typeface="Pacifico"/>
                <a:ea typeface="Pacifico"/>
                <a:cs typeface="Pacifico"/>
                <a:sym typeface="Pacifico"/>
              </a:rPr>
              <a:t>ezvoltă capacit</a:t>
            </a:r>
            <a:r>
              <a:rPr lang="ro-RO" sz="1700" dirty="0">
                <a:solidFill>
                  <a:srgbClr val="666666"/>
                </a:solidFill>
                <a:latin typeface="Pacifico"/>
                <a:ea typeface="Pacifico"/>
                <a:cs typeface="Pacifico"/>
                <a:sym typeface="Pacifico"/>
              </a:rPr>
              <a:t>atea</a:t>
            </a:r>
            <a:r>
              <a:rPr lang="ro-RO" sz="1700" i="0" dirty="0">
                <a:solidFill>
                  <a:srgbClr val="666666"/>
                </a:solidFill>
                <a:latin typeface="Pacifico"/>
                <a:ea typeface="Pacifico"/>
                <a:cs typeface="Pacifico"/>
                <a:sym typeface="Pacifico"/>
              </a:rPr>
              <a:t> de concentrare</a:t>
            </a:r>
            <a:endParaRPr sz="1600" dirty="0">
              <a:solidFill>
                <a:srgbClr val="666666"/>
              </a:solidFill>
              <a:highlight>
                <a:srgbClr val="FFFFFF"/>
              </a:highlight>
              <a:latin typeface="Pacifico"/>
              <a:ea typeface="Pacifico"/>
              <a:cs typeface="Pacifico"/>
              <a:sym typeface="Pacifico"/>
            </a:endParaRPr>
          </a:p>
          <a:p>
            <a:pPr marL="0" lvl="0" indent="0" algn="l" rtl="0">
              <a:lnSpc>
                <a:spcPct val="115000"/>
              </a:lnSpc>
              <a:spcBef>
                <a:spcPts val="3800"/>
              </a:spcBef>
              <a:spcAft>
                <a:spcPts val="0"/>
              </a:spcAft>
              <a:buClr>
                <a:schemeClr val="dk1"/>
              </a:buClr>
              <a:buSzPts val="1100"/>
              <a:buFont typeface="Arial"/>
              <a:buNone/>
            </a:pPr>
            <a:endParaRPr sz="1300" b="1" dirty="0">
              <a:solidFill>
                <a:srgbClr val="444444"/>
              </a:solidFill>
              <a:highlight>
                <a:srgbClr val="FFFFFF"/>
              </a:highlight>
            </a:endParaRPr>
          </a:p>
          <a:p>
            <a:pPr marL="0" lvl="0" indent="0" algn="l" rtl="0">
              <a:lnSpc>
                <a:spcPct val="115000"/>
              </a:lnSpc>
              <a:spcBef>
                <a:spcPts val="3800"/>
              </a:spcBef>
              <a:spcAft>
                <a:spcPts val="0"/>
              </a:spcAft>
              <a:buClr>
                <a:schemeClr val="dk1"/>
              </a:buClr>
              <a:buSzPts val="1100"/>
              <a:buFont typeface="Arial"/>
              <a:buNone/>
            </a:pPr>
            <a:endParaRPr sz="1300" dirty="0">
              <a:solidFill>
                <a:srgbClr val="444444"/>
              </a:solidFill>
              <a:highlight>
                <a:srgbClr val="FFFFFF"/>
              </a:highlight>
            </a:endParaRPr>
          </a:p>
          <a:p>
            <a:pPr marL="0" lvl="0" indent="0" algn="l" rtl="0">
              <a:lnSpc>
                <a:spcPct val="115000"/>
              </a:lnSpc>
              <a:spcBef>
                <a:spcPts val="2300"/>
              </a:spcBef>
              <a:spcAft>
                <a:spcPts val="0"/>
              </a:spcAft>
              <a:buSzPts val="1800"/>
              <a:buNone/>
            </a:pPr>
            <a:endParaRPr dirty="0"/>
          </a:p>
        </p:txBody>
      </p:sp>
      <p:pic>
        <p:nvPicPr>
          <p:cNvPr id="90" name="Google Shape;90;p5"/>
          <p:cNvPicPr preferRelativeResize="0"/>
          <p:nvPr/>
        </p:nvPicPr>
        <p:blipFill rotWithShape="1">
          <a:blip r:embed="rId3">
            <a:alphaModFix/>
          </a:blip>
          <a:srcRect/>
          <a:stretch/>
        </p:blipFill>
        <p:spPr>
          <a:xfrm>
            <a:off x="6011925" y="3407568"/>
            <a:ext cx="2159375" cy="1576581"/>
          </a:xfrm>
          <a:prstGeom prst="rect">
            <a:avLst/>
          </a:prstGeom>
          <a:noFill/>
          <a:ln>
            <a:noFill/>
          </a:ln>
        </p:spPr>
      </p:pic>
      <p:pic>
        <p:nvPicPr>
          <p:cNvPr id="91" name="Google Shape;91;p5"/>
          <p:cNvPicPr preferRelativeResize="0"/>
          <p:nvPr/>
        </p:nvPicPr>
        <p:blipFill rotWithShape="1">
          <a:blip r:embed="rId4">
            <a:alphaModFix/>
          </a:blip>
          <a:srcRect/>
          <a:stretch/>
        </p:blipFill>
        <p:spPr>
          <a:xfrm>
            <a:off x="69165" y="1241426"/>
            <a:ext cx="472608" cy="372701"/>
          </a:xfrm>
          <a:prstGeom prst="rect">
            <a:avLst/>
          </a:prstGeom>
          <a:noFill/>
          <a:ln>
            <a:noFill/>
          </a:ln>
        </p:spPr>
      </p:pic>
      <p:pic>
        <p:nvPicPr>
          <p:cNvPr id="92" name="Google Shape;92;p5"/>
          <p:cNvPicPr preferRelativeResize="0"/>
          <p:nvPr/>
        </p:nvPicPr>
        <p:blipFill rotWithShape="1">
          <a:blip r:embed="rId4">
            <a:alphaModFix/>
          </a:blip>
          <a:srcRect/>
          <a:stretch/>
        </p:blipFill>
        <p:spPr>
          <a:xfrm>
            <a:off x="69175" y="1895308"/>
            <a:ext cx="472608" cy="372701"/>
          </a:xfrm>
          <a:prstGeom prst="rect">
            <a:avLst/>
          </a:prstGeom>
          <a:noFill/>
          <a:ln>
            <a:noFill/>
          </a:ln>
        </p:spPr>
      </p:pic>
      <p:pic>
        <p:nvPicPr>
          <p:cNvPr id="93" name="Google Shape;93;p5"/>
          <p:cNvPicPr preferRelativeResize="0"/>
          <p:nvPr/>
        </p:nvPicPr>
        <p:blipFill rotWithShape="1">
          <a:blip r:embed="rId4">
            <a:alphaModFix/>
          </a:blip>
          <a:srcRect/>
          <a:stretch/>
        </p:blipFill>
        <p:spPr>
          <a:xfrm>
            <a:off x="69175" y="2549183"/>
            <a:ext cx="472608" cy="372701"/>
          </a:xfrm>
          <a:prstGeom prst="rect">
            <a:avLst/>
          </a:prstGeom>
          <a:noFill/>
          <a:ln>
            <a:noFill/>
          </a:ln>
        </p:spPr>
      </p:pic>
      <p:pic>
        <p:nvPicPr>
          <p:cNvPr id="94" name="Google Shape;94;p5"/>
          <p:cNvPicPr preferRelativeResize="0"/>
          <p:nvPr/>
        </p:nvPicPr>
        <p:blipFill rotWithShape="1">
          <a:blip r:embed="rId4">
            <a:alphaModFix/>
          </a:blip>
          <a:srcRect/>
          <a:stretch/>
        </p:blipFill>
        <p:spPr>
          <a:xfrm>
            <a:off x="69165" y="3203049"/>
            <a:ext cx="472608" cy="372701"/>
          </a:xfrm>
          <a:prstGeom prst="rect">
            <a:avLst/>
          </a:prstGeom>
          <a:noFill/>
          <a:ln>
            <a:noFill/>
          </a:ln>
        </p:spPr>
      </p:pic>
      <p:pic>
        <p:nvPicPr>
          <p:cNvPr id="95" name="Google Shape;95;p5"/>
          <p:cNvPicPr preferRelativeResize="0"/>
          <p:nvPr/>
        </p:nvPicPr>
        <p:blipFill rotWithShape="1">
          <a:blip r:embed="rId4">
            <a:alphaModFix/>
          </a:blip>
          <a:srcRect/>
          <a:stretch/>
        </p:blipFill>
        <p:spPr>
          <a:xfrm>
            <a:off x="69175" y="3804083"/>
            <a:ext cx="472608" cy="372701"/>
          </a:xfrm>
          <a:prstGeom prst="rect">
            <a:avLst/>
          </a:prstGeom>
          <a:noFill/>
          <a:ln>
            <a:noFill/>
          </a:ln>
        </p:spPr>
      </p:pic>
      <p:pic>
        <p:nvPicPr>
          <p:cNvPr id="96" name="Google Shape;96;p5"/>
          <p:cNvPicPr preferRelativeResize="0"/>
          <p:nvPr/>
        </p:nvPicPr>
        <p:blipFill rotWithShape="1">
          <a:blip r:embed="rId4">
            <a:alphaModFix/>
          </a:blip>
          <a:srcRect/>
          <a:stretch/>
        </p:blipFill>
        <p:spPr>
          <a:xfrm>
            <a:off x="69175" y="4510799"/>
            <a:ext cx="472608" cy="372701"/>
          </a:xfrm>
          <a:prstGeom prst="rect">
            <a:avLst/>
          </a:prstGeom>
          <a:noFill/>
          <a:ln>
            <a:noFill/>
          </a:ln>
        </p:spPr>
      </p:pic>
      <p:pic>
        <p:nvPicPr>
          <p:cNvPr id="97" name="Google Shape;97;p5"/>
          <p:cNvPicPr preferRelativeResize="0"/>
          <p:nvPr/>
        </p:nvPicPr>
        <p:blipFill rotWithShape="1">
          <a:blip r:embed="rId4">
            <a:alphaModFix/>
          </a:blip>
          <a:srcRect/>
          <a:stretch/>
        </p:blipFill>
        <p:spPr>
          <a:xfrm>
            <a:off x="84875" y="654796"/>
            <a:ext cx="472608" cy="372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6" name="Google Shape;106;gf0c305ffa6_0_5"/>
          <p:cNvPicPr preferRelativeResize="0"/>
          <p:nvPr/>
        </p:nvPicPr>
        <p:blipFill rotWithShape="1">
          <a:blip r:embed="rId3">
            <a:alphaModFix/>
          </a:blip>
          <a:srcRect/>
          <a:stretch/>
        </p:blipFill>
        <p:spPr>
          <a:xfrm>
            <a:off x="0" y="90500"/>
            <a:ext cx="9143997" cy="624225"/>
          </a:xfrm>
          <a:prstGeom prst="rect">
            <a:avLst/>
          </a:prstGeom>
          <a:noFill/>
          <a:ln>
            <a:noFill/>
          </a:ln>
        </p:spPr>
      </p:pic>
      <p:sp>
        <p:nvSpPr>
          <p:cNvPr id="107" name="Google Shape;107;gf0c305ffa6_0_5"/>
          <p:cNvSpPr txBox="1"/>
          <p:nvPr/>
        </p:nvSpPr>
        <p:spPr>
          <a:xfrm>
            <a:off x="2334481" y="156312"/>
            <a:ext cx="83688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o-RO" sz="1600" b="1" i="0" u="none" strike="noStrike" cap="none" dirty="0">
                <a:solidFill>
                  <a:srgbClr val="666666"/>
                </a:solidFill>
                <a:latin typeface="Comic Sans MS"/>
                <a:ea typeface="Comic Sans MS"/>
                <a:cs typeface="Comic Sans MS"/>
                <a:sym typeface="Comic Sans MS"/>
              </a:rPr>
              <a:t>RECOMANDĂRI DIN CUFĂRUL CU POVEȘTI</a:t>
            </a:r>
            <a:r>
              <a:rPr lang="ro-RO" sz="2000" b="1" i="0" u="none" strike="noStrike" cap="none" dirty="0">
                <a:solidFill>
                  <a:srgbClr val="666666"/>
                </a:solidFill>
                <a:latin typeface="Comic Sans MS"/>
                <a:ea typeface="Comic Sans MS"/>
                <a:cs typeface="Comic Sans MS"/>
                <a:sym typeface="Comic Sans MS"/>
              </a:rPr>
              <a:t>:</a:t>
            </a:r>
            <a:endParaRPr sz="2000" b="1" i="0" u="none" strike="noStrike" cap="none" dirty="0">
              <a:solidFill>
                <a:srgbClr val="666666"/>
              </a:solidFill>
              <a:latin typeface="Comic Sans MS"/>
              <a:ea typeface="Comic Sans MS"/>
              <a:cs typeface="Comic Sans MS"/>
              <a:sym typeface="Comic Sans MS"/>
            </a:endParaRPr>
          </a:p>
        </p:txBody>
      </p:sp>
      <p:pic>
        <p:nvPicPr>
          <p:cNvPr id="7" name="Picture 6" descr="A picture containing text&#10;&#10;Description automatically generated">
            <a:extLst>
              <a:ext uri="{FF2B5EF4-FFF2-40B4-BE49-F238E27FC236}">
                <a16:creationId xmlns:a16="http://schemas.microsoft.com/office/drawing/2014/main" id="{2E82CBCD-007B-46F8-880D-DC1FA854FBF6}"/>
              </a:ext>
            </a:extLst>
          </p:cNvPr>
          <p:cNvPicPr>
            <a:picLocks noChangeAspect="1"/>
          </p:cNvPicPr>
          <p:nvPr/>
        </p:nvPicPr>
        <p:blipFill>
          <a:blip r:embed="rId4"/>
          <a:stretch>
            <a:fillRect/>
          </a:stretch>
        </p:blipFill>
        <p:spPr>
          <a:xfrm>
            <a:off x="215451" y="90500"/>
            <a:ext cx="3906493" cy="4962500"/>
          </a:xfrm>
          <a:prstGeom prst="rect">
            <a:avLst/>
          </a:prstGeom>
        </p:spPr>
      </p:pic>
      <p:pic>
        <p:nvPicPr>
          <p:cNvPr id="10" name="Picture 9" descr="A picture containing text, white&#10;&#10;Description automatically generated">
            <a:extLst>
              <a:ext uri="{FF2B5EF4-FFF2-40B4-BE49-F238E27FC236}">
                <a16:creationId xmlns:a16="http://schemas.microsoft.com/office/drawing/2014/main" id="{5F63AE97-1260-4D33-B946-5192C99DCC1B}"/>
              </a:ext>
            </a:extLst>
          </p:cNvPr>
          <p:cNvPicPr>
            <a:picLocks noChangeAspect="1"/>
          </p:cNvPicPr>
          <p:nvPr/>
        </p:nvPicPr>
        <p:blipFill>
          <a:blip r:embed="rId5"/>
          <a:stretch>
            <a:fillRect/>
          </a:stretch>
        </p:blipFill>
        <p:spPr>
          <a:xfrm>
            <a:off x="4248888" y="878680"/>
            <a:ext cx="4679661" cy="38004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6" name="Google Shape;106;gf0c305ffa6_0_5"/>
          <p:cNvPicPr preferRelativeResize="0"/>
          <p:nvPr/>
        </p:nvPicPr>
        <p:blipFill rotWithShape="1">
          <a:blip r:embed="rId3">
            <a:alphaModFix/>
          </a:blip>
          <a:srcRect/>
          <a:stretch/>
        </p:blipFill>
        <p:spPr>
          <a:xfrm>
            <a:off x="0" y="90500"/>
            <a:ext cx="9143997" cy="624225"/>
          </a:xfrm>
          <a:prstGeom prst="rect">
            <a:avLst/>
          </a:prstGeom>
          <a:noFill/>
          <a:ln>
            <a:noFill/>
          </a:ln>
        </p:spPr>
      </p:pic>
      <p:sp>
        <p:nvSpPr>
          <p:cNvPr id="107" name="Google Shape;107;gf0c305ffa6_0_5"/>
          <p:cNvSpPr txBox="1"/>
          <p:nvPr/>
        </p:nvSpPr>
        <p:spPr>
          <a:xfrm>
            <a:off x="2334481" y="156312"/>
            <a:ext cx="83688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o-RO" sz="1600" b="1" i="0" u="none" strike="noStrike" cap="none" dirty="0">
                <a:solidFill>
                  <a:srgbClr val="666666"/>
                </a:solidFill>
                <a:latin typeface="Comic Sans MS"/>
                <a:ea typeface="Comic Sans MS"/>
                <a:cs typeface="Comic Sans MS"/>
                <a:sym typeface="Comic Sans MS"/>
              </a:rPr>
              <a:t>RECOMANDĂRI DIN CUFĂRUL CU POVEȘTI</a:t>
            </a:r>
            <a:r>
              <a:rPr lang="ro-RO" sz="2000" b="1" i="0" u="none" strike="noStrike" cap="none" dirty="0">
                <a:solidFill>
                  <a:srgbClr val="666666"/>
                </a:solidFill>
                <a:latin typeface="Comic Sans MS"/>
                <a:ea typeface="Comic Sans MS"/>
                <a:cs typeface="Comic Sans MS"/>
                <a:sym typeface="Comic Sans MS"/>
              </a:rPr>
              <a:t>:</a:t>
            </a:r>
            <a:endParaRPr sz="2000" b="1" i="0" u="none" strike="noStrike" cap="none" dirty="0">
              <a:solidFill>
                <a:srgbClr val="666666"/>
              </a:solidFill>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2F8094F1-E3DD-4D65-B2EF-22C92CA790E7}"/>
              </a:ext>
            </a:extLst>
          </p:cNvPr>
          <p:cNvPicPr>
            <a:picLocks noChangeAspect="1"/>
          </p:cNvPicPr>
          <p:nvPr/>
        </p:nvPicPr>
        <p:blipFill>
          <a:blip r:embed="rId4"/>
          <a:stretch>
            <a:fillRect/>
          </a:stretch>
        </p:blipFill>
        <p:spPr>
          <a:xfrm>
            <a:off x="413409" y="90500"/>
            <a:ext cx="3438651" cy="4962500"/>
          </a:xfrm>
          <a:prstGeom prst="rect">
            <a:avLst/>
          </a:prstGeom>
        </p:spPr>
      </p:pic>
      <p:pic>
        <p:nvPicPr>
          <p:cNvPr id="5" name="Picture 4" descr="A picture containing text, different, several&#10;&#10;Description automatically generated">
            <a:extLst>
              <a:ext uri="{FF2B5EF4-FFF2-40B4-BE49-F238E27FC236}">
                <a16:creationId xmlns:a16="http://schemas.microsoft.com/office/drawing/2014/main" id="{81337ABE-5D87-4300-816D-68424E5FA058}"/>
              </a:ext>
            </a:extLst>
          </p:cNvPr>
          <p:cNvPicPr>
            <a:picLocks noChangeAspect="1"/>
          </p:cNvPicPr>
          <p:nvPr/>
        </p:nvPicPr>
        <p:blipFill>
          <a:blip r:embed="rId5"/>
          <a:stretch>
            <a:fillRect/>
          </a:stretch>
        </p:blipFill>
        <p:spPr>
          <a:xfrm>
            <a:off x="5019301" y="757587"/>
            <a:ext cx="3269559" cy="4295413"/>
          </a:xfrm>
          <a:prstGeom prst="rect">
            <a:avLst/>
          </a:prstGeom>
        </p:spPr>
      </p:pic>
    </p:spTree>
    <p:extLst>
      <p:ext uri="{BB962C8B-B14F-4D97-AF65-F5344CB8AC3E}">
        <p14:creationId xmlns:p14="http://schemas.microsoft.com/office/powerpoint/2010/main" val="1413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6" name="Google Shape;106;gf0c305ffa6_0_5"/>
          <p:cNvPicPr preferRelativeResize="0"/>
          <p:nvPr/>
        </p:nvPicPr>
        <p:blipFill rotWithShape="1">
          <a:blip r:embed="rId3">
            <a:alphaModFix/>
          </a:blip>
          <a:srcRect/>
          <a:stretch/>
        </p:blipFill>
        <p:spPr>
          <a:xfrm>
            <a:off x="0" y="90500"/>
            <a:ext cx="9143997" cy="624225"/>
          </a:xfrm>
          <a:prstGeom prst="rect">
            <a:avLst/>
          </a:prstGeom>
          <a:noFill/>
          <a:ln>
            <a:noFill/>
          </a:ln>
        </p:spPr>
      </p:pic>
      <p:sp>
        <p:nvSpPr>
          <p:cNvPr id="107" name="Google Shape;107;gf0c305ffa6_0_5"/>
          <p:cNvSpPr txBox="1"/>
          <p:nvPr/>
        </p:nvSpPr>
        <p:spPr>
          <a:xfrm>
            <a:off x="2334481" y="156312"/>
            <a:ext cx="83688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o-RO" sz="1600" b="1" i="0" u="none" strike="noStrike" cap="none" dirty="0">
                <a:solidFill>
                  <a:srgbClr val="666666"/>
                </a:solidFill>
                <a:latin typeface="Comic Sans MS"/>
                <a:ea typeface="Comic Sans MS"/>
                <a:cs typeface="Comic Sans MS"/>
                <a:sym typeface="Comic Sans MS"/>
              </a:rPr>
              <a:t>RECOMANDĂRI DIN CUFĂRUL CU POVEȘTI</a:t>
            </a:r>
            <a:r>
              <a:rPr lang="ro-RO" sz="2000" b="1" i="0" u="none" strike="noStrike" cap="none" dirty="0">
                <a:solidFill>
                  <a:srgbClr val="666666"/>
                </a:solidFill>
                <a:latin typeface="Comic Sans MS"/>
                <a:ea typeface="Comic Sans MS"/>
                <a:cs typeface="Comic Sans MS"/>
                <a:sym typeface="Comic Sans MS"/>
              </a:rPr>
              <a:t>:</a:t>
            </a:r>
            <a:endParaRPr sz="2000" b="1" i="0" u="none" strike="noStrike" cap="none" dirty="0">
              <a:solidFill>
                <a:srgbClr val="666666"/>
              </a:solidFill>
              <a:latin typeface="Comic Sans MS"/>
              <a:ea typeface="Comic Sans MS"/>
              <a:cs typeface="Comic Sans MS"/>
              <a:sym typeface="Comic Sans MS"/>
            </a:endParaRPr>
          </a:p>
        </p:txBody>
      </p:sp>
      <p:pic>
        <p:nvPicPr>
          <p:cNvPr id="4" name="Picture 3" descr="Text, letter&#10;&#10;Description automatically generated">
            <a:extLst>
              <a:ext uri="{FF2B5EF4-FFF2-40B4-BE49-F238E27FC236}">
                <a16:creationId xmlns:a16="http://schemas.microsoft.com/office/drawing/2014/main" id="{200E11E9-C058-49AC-B3B7-F6FDDE14E208}"/>
              </a:ext>
            </a:extLst>
          </p:cNvPr>
          <p:cNvPicPr>
            <a:picLocks noChangeAspect="1"/>
          </p:cNvPicPr>
          <p:nvPr/>
        </p:nvPicPr>
        <p:blipFill>
          <a:blip r:embed="rId4"/>
          <a:stretch>
            <a:fillRect/>
          </a:stretch>
        </p:blipFill>
        <p:spPr>
          <a:xfrm>
            <a:off x="206753" y="714724"/>
            <a:ext cx="3758444" cy="4338276"/>
          </a:xfrm>
          <a:prstGeom prst="rect">
            <a:avLst/>
          </a:prstGeom>
        </p:spPr>
      </p:pic>
      <p:pic>
        <p:nvPicPr>
          <p:cNvPr id="7" name="Picture 6" descr="A group of cards on a table&#10;&#10;Description automatically generated with low confidence">
            <a:extLst>
              <a:ext uri="{FF2B5EF4-FFF2-40B4-BE49-F238E27FC236}">
                <a16:creationId xmlns:a16="http://schemas.microsoft.com/office/drawing/2014/main" id="{7D2ACF65-6B2D-45DB-A23B-D12E7A71CEA8}"/>
              </a:ext>
            </a:extLst>
          </p:cNvPr>
          <p:cNvPicPr>
            <a:picLocks noChangeAspect="1"/>
          </p:cNvPicPr>
          <p:nvPr/>
        </p:nvPicPr>
        <p:blipFill>
          <a:blip r:embed="rId5"/>
          <a:stretch>
            <a:fillRect/>
          </a:stretch>
        </p:blipFill>
        <p:spPr>
          <a:xfrm>
            <a:off x="4443413" y="842962"/>
            <a:ext cx="4214812" cy="4210037"/>
          </a:xfrm>
          <a:prstGeom prst="rect">
            <a:avLst/>
          </a:prstGeom>
        </p:spPr>
      </p:pic>
    </p:spTree>
    <p:extLst>
      <p:ext uri="{BB962C8B-B14F-4D97-AF65-F5344CB8AC3E}">
        <p14:creationId xmlns:p14="http://schemas.microsoft.com/office/powerpoint/2010/main" val="33535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0"/>
        <p:cNvGrpSpPr/>
        <p:nvPr/>
      </p:nvGrpSpPr>
      <p:grpSpPr>
        <a:xfrm>
          <a:off x="0" y="0"/>
          <a:ext cx="0" cy="0"/>
          <a:chOff x="0" y="0"/>
          <a:chExt cx="0" cy="0"/>
        </a:xfrm>
      </p:grpSpPr>
      <p:sp>
        <p:nvSpPr>
          <p:cNvPr id="2" name="Rectangle 1">
            <a:extLst>
              <a:ext uri="{FF2B5EF4-FFF2-40B4-BE49-F238E27FC236}">
                <a16:creationId xmlns:a16="http://schemas.microsoft.com/office/drawing/2014/main" id="{27E6D5D3-009B-4DE4-9A40-DB3137740757}"/>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E2F39597-FA68-43C3-9B69-14EBDAC9E8DB}"/>
              </a:ext>
            </a:extLst>
          </p:cNvPr>
          <p:cNvSpPr txBox="1"/>
          <p:nvPr/>
        </p:nvSpPr>
        <p:spPr>
          <a:xfrm>
            <a:off x="435769" y="464345"/>
            <a:ext cx="8065293" cy="249299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ro-RO" altLang="ro-RO" sz="2800" b="1" dirty="0">
              <a:solidFill>
                <a:srgbClr val="222222"/>
              </a:solidFill>
              <a:latin typeface="Pacifico" panose="020B060402020202020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o-RO" altLang="ro-RO" sz="2800" b="1" dirty="0">
              <a:solidFill>
                <a:srgbClr val="222222"/>
              </a:solidFill>
              <a:latin typeface="Pacifico" panose="020B060402020202020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o-RO" altLang="ro-RO" sz="2800" b="1" dirty="0">
              <a:solidFill>
                <a:srgbClr val="222222"/>
              </a:solidFill>
              <a:latin typeface="Pacifico" panose="020B060402020202020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ro-RO" sz="1800" b="1" dirty="0">
                <a:solidFill>
                  <a:schemeClr val="tx1"/>
                </a:solidFill>
                <a:latin typeface="Arial" panose="020B0604020202020204" pitchFamily="34" charset="0"/>
                <a:cs typeface="Arial" panose="020B0604020202020204" pitchFamily="34" charset="0"/>
              </a:rPr>
              <a:t>“ Da</a:t>
            </a:r>
            <a:r>
              <a:rPr lang="ro-RO" altLang="ro-RO" sz="1800" b="1" dirty="0">
                <a:solidFill>
                  <a:schemeClr val="tx1"/>
                </a:solidFill>
                <a:latin typeface="Arial" panose="020B0604020202020204" pitchFamily="34" charset="0"/>
                <a:cs typeface="Arial" panose="020B0604020202020204" pitchFamily="34" charset="0"/>
              </a:rPr>
              <a:t>ți-vă la iveală darul în fiecare zi și faceți lumea mai bună cu ajutorul său.</a:t>
            </a:r>
            <a:r>
              <a:rPr lang="en-US" altLang="ro-RO" sz="1800" b="1" dirty="0">
                <a:solidFill>
                  <a:schemeClr val="tx1"/>
                </a:solidFill>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ro-RO"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ro-RO" sz="1800" b="1" dirty="0">
                <a:solidFill>
                  <a:schemeClr val="tx1"/>
                </a:solidFill>
                <a:latin typeface="Arial" panose="020B0604020202020204" pitchFamily="34" charset="0"/>
                <a:cs typeface="Arial" panose="020B0604020202020204" pitchFamily="34" charset="0"/>
              </a:rPr>
              <a:t>Care </a:t>
            </a:r>
            <a:r>
              <a:rPr lang="en-US" altLang="ro-RO" sz="1800" b="1" dirty="0" err="1">
                <a:solidFill>
                  <a:schemeClr val="tx1"/>
                </a:solidFill>
                <a:latin typeface="Arial" panose="020B0604020202020204" pitchFamily="34" charset="0"/>
                <a:cs typeface="Arial" panose="020B0604020202020204" pitchFamily="34" charset="0"/>
              </a:rPr>
              <a:t>este</a:t>
            </a:r>
            <a:r>
              <a:rPr lang="en-US" altLang="ro-RO" sz="1800" b="1" dirty="0">
                <a:solidFill>
                  <a:schemeClr val="tx1"/>
                </a:solidFill>
                <a:latin typeface="Arial" panose="020B0604020202020204" pitchFamily="34" charset="0"/>
                <a:cs typeface="Arial" panose="020B0604020202020204" pitchFamily="34" charset="0"/>
              </a:rPr>
              <a:t> </a:t>
            </a:r>
            <a:r>
              <a:rPr lang="en-US" altLang="ro-RO" sz="1800" b="1" dirty="0" err="1">
                <a:solidFill>
                  <a:schemeClr val="tx1"/>
                </a:solidFill>
                <a:latin typeface="Arial" panose="020B0604020202020204" pitchFamily="34" charset="0"/>
                <a:cs typeface="Arial" panose="020B0604020202020204" pitchFamily="34" charset="0"/>
              </a:rPr>
              <a:t>darul</a:t>
            </a:r>
            <a:r>
              <a:rPr lang="en-US" altLang="ro-RO" sz="1800" b="1" dirty="0">
                <a:solidFill>
                  <a:schemeClr val="tx1"/>
                </a:solidFill>
                <a:latin typeface="Arial" panose="020B0604020202020204" pitchFamily="34" charset="0"/>
                <a:cs typeface="Arial" panose="020B0604020202020204" pitchFamily="34" charset="0"/>
              </a:rPr>
              <a:t> t</a:t>
            </a:r>
            <a:r>
              <a:rPr lang="ro-RO" altLang="ro-RO" sz="1800" b="1" dirty="0">
                <a:solidFill>
                  <a:schemeClr val="tx1"/>
                </a:solidFill>
                <a:latin typeface="Arial" panose="020B0604020202020204" pitchFamily="34" charset="0"/>
                <a:cs typeface="Arial" panose="020B0604020202020204" pitchFamily="34" charset="0"/>
              </a:rPr>
              <a:t>ău, profesore drag?</a:t>
            </a:r>
            <a:endParaRPr kumimoji="0" lang="en-US" altLang="ro-RO"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261D6F1C-EC78-4051-9795-AE4F775586B7}"/>
              </a:ext>
            </a:extLst>
          </p:cNvPr>
          <p:cNvPicPr>
            <a:picLocks noChangeAspect="1"/>
          </p:cNvPicPr>
          <p:nvPr/>
        </p:nvPicPr>
        <p:blipFill>
          <a:blip r:embed="rId3"/>
          <a:stretch>
            <a:fillRect/>
          </a:stretch>
        </p:blipFill>
        <p:spPr>
          <a:xfrm>
            <a:off x="435769" y="3902981"/>
            <a:ext cx="776174" cy="776174"/>
          </a:xfrm>
          <a:prstGeom prst="rect">
            <a:avLst/>
          </a:prstGeom>
        </p:spPr>
      </p:pic>
      <p:pic>
        <p:nvPicPr>
          <p:cNvPr id="7" name="Picture 6" descr="Logo&#10;&#10;Description automatically generated">
            <a:extLst>
              <a:ext uri="{FF2B5EF4-FFF2-40B4-BE49-F238E27FC236}">
                <a16:creationId xmlns:a16="http://schemas.microsoft.com/office/drawing/2014/main" id="{1B217EA7-E6CB-47BA-AF57-EE5808C73739}"/>
              </a:ext>
            </a:extLst>
          </p:cNvPr>
          <p:cNvPicPr>
            <a:picLocks noChangeAspect="1"/>
          </p:cNvPicPr>
          <p:nvPr/>
        </p:nvPicPr>
        <p:blipFill>
          <a:blip r:embed="rId4"/>
          <a:stretch>
            <a:fillRect/>
          </a:stretch>
        </p:blipFill>
        <p:spPr>
          <a:xfrm>
            <a:off x="7661048" y="4160573"/>
            <a:ext cx="1127352" cy="518582"/>
          </a:xfrm>
          <a:prstGeom prst="rect">
            <a:avLst/>
          </a:prstGeom>
        </p:spPr>
      </p:pic>
    </p:spTree>
    <p:extLst>
      <p:ext uri="{BB962C8B-B14F-4D97-AF65-F5344CB8AC3E}">
        <p14:creationId xmlns:p14="http://schemas.microsoft.com/office/powerpoint/2010/main" val="19250219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589</Words>
  <Application>Microsoft Office PowerPoint</Application>
  <PresentationFormat>On-screen Show (16:9)</PresentationFormat>
  <Paragraphs>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Georgia</vt:lpstr>
      <vt:lpstr>Comic Sans MS</vt:lpstr>
      <vt:lpstr>Arial</vt:lpstr>
      <vt:lpstr>Pacifico</vt:lpstr>
      <vt:lpstr>Lobster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oanaandrada.sorca@gmail.com</cp:lastModifiedBy>
  <cp:revision>5</cp:revision>
  <dcterms:modified xsi:type="dcterms:W3CDTF">2022-04-14T15:11:28Z</dcterms:modified>
</cp:coreProperties>
</file>