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T Sans Narrow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10da5ded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10da5ded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10da5ded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10da5ded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10da5ded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10da5ded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10da5ded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10da5ded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10da5ded0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10da5ded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10da5ded0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10da5ded0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10da5ded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310da5ded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10da5ded0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310da5ded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10da5ded0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310da5ded0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10da5ded0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10da5ded0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10da5ded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10da5ded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10da5ded0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10da5ded0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10da5ded0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10da5ded0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10da5ded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10da5ded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10da5ded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310da5ded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10da5ded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10da5ded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10da5ded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10da5ded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image" Target="../media/image22.jpg"/><Relationship Id="rId5" Type="http://schemas.openxmlformats.org/officeDocument/2006/relationships/image" Target="../media/image14.jpg"/><Relationship Id="rId6" Type="http://schemas.openxmlformats.org/officeDocument/2006/relationships/image" Target="../media/image19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1.jpg"/><Relationship Id="rId6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38.jpg"/><Relationship Id="rId5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33.jpg"/><Relationship Id="rId7" Type="http://schemas.openxmlformats.org/officeDocument/2006/relationships/image" Target="../media/image3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32.jpg"/><Relationship Id="rId5" Type="http://schemas.openxmlformats.org/officeDocument/2006/relationships/image" Target="../media/image40.jpg"/><Relationship Id="rId6" Type="http://schemas.openxmlformats.org/officeDocument/2006/relationships/image" Target="../media/image3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hyperlink" Target="https://www.youtube.com/watch?v=CXDaxh96hK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13150" y="1309475"/>
            <a:ext cx="8253900" cy="16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3500"/>
              <a:t>Drag de carte!</a:t>
            </a:r>
            <a:endParaRPr sz="35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/>
              <a:t>Prof. Bărbosu-Ene Cristina Daniela</a:t>
            </a:r>
            <a:endParaRPr sz="1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/>
              <a:t>Școala Gimnazială ,, Principele Șerban Ghica și Principesa Aristița Ghica” Sihlea, Vrancea</a:t>
            </a:r>
            <a:endParaRPr sz="1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/>
              <a:t>Facilitator MDE</a:t>
            </a:r>
            <a:endParaRPr sz="19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9325" cy="6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997800" y="61225"/>
            <a:ext cx="7148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1700">
                <a:latin typeface="Open Sans"/>
                <a:ea typeface="Open Sans"/>
                <a:cs typeface="Open Sans"/>
                <a:sym typeface="Open Sans"/>
              </a:rPr>
              <a:t>Kit de navigat prin lumea cărților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250"/>
            <a:ext cx="2758476" cy="27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0" y="2872001"/>
            <a:ext cx="2758476" cy="218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5">
            <a:alphaModFix/>
          </a:blip>
          <a:srcRect b="0" l="-13237" r="0" t="0"/>
          <a:stretch/>
        </p:blipFill>
        <p:spPr>
          <a:xfrm>
            <a:off x="2537326" y="452650"/>
            <a:ext cx="38218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00" y="96150"/>
            <a:ext cx="224715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8750" y="2911075"/>
            <a:ext cx="2575325" cy="223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7348" y="2788550"/>
            <a:ext cx="3547976" cy="23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997800" y="218175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200">
                <a:latin typeface="Open Sans"/>
                <a:ea typeface="Open Sans"/>
                <a:cs typeface="Open Sans"/>
                <a:sym typeface="Open Sans"/>
              </a:rPr>
              <a:t>Minunea 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725" y="796050"/>
            <a:ext cx="4002075" cy="43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933575" y="-32100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200">
                <a:latin typeface="Open Sans"/>
                <a:ea typeface="Open Sans"/>
                <a:cs typeface="Open Sans"/>
                <a:sym typeface="Open Sans"/>
              </a:rPr>
              <a:t>Lucru în grupe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00" y="2934550"/>
            <a:ext cx="2983275" cy="21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25" y="-102700"/>
            <a:ext cx="2577549" cy="30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725" y="491100"/>
            <a:ext cx="2983275" cy="397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6613" y="580225"/>
            <a:ext cx="3225576" cy="37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/>
        </p:nvSpPr>
        <p:spPr>
          <a:xfrm>
            <a:off x="947850" y="32100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775" y="-1087700"/>
            <a:ext cx="5320425" cy="379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833" y="2704950"/>
            <a:ext cx="3019168" cy="226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50" y="-116950"/>
            <a:ext cx="3666774" cy="52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7575" y="1816175"/>
            <a:ext cx="2666826" cy="32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947850" y="32100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2467500" y="47400"/>
            <a:ext cx="410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000">
                <a:latin typeface="Open Sans"/>
                <a:ea typeface="Open Sans"/>
                <a:cs typeface="Open Sans"/>
                <a:sym typeface="Open Sans"/>
              </a:rPr>
              <a:t>Farul de la capătul lumii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0000"/>
            <a:ext cx="2852700" cy="42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5375" y="540000"/>
            <a:ext cx="3173328" cy="42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375" y="540000"/>
            <a:ext cx="2852701" cy="428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947850" y="32100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5848950" y="121300"/>
            <a:ext cx="4109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000">
                <a:latin typeface="Open Sans"/>
                <a:ea typeface="Open Sans"/>
                <a:cs typeface="Open Sans"/>
                <a:sym typeface="Open Sans"/>
              </a:rPr>
              <a:t>Ciorile din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000">
                <a:latin typeface="Open Sans"/>
                <a:ea typeface="Open Sans"/>
                <a:cs typeface="Open Sans"/>
                <a:sym typeface="Open Sans"/>
              </a:rPr>
              <a:t>PEARBLOSSOM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5100"/>
            <a:ext cx="2917724" cy="36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8150" y="-395100"/>
            <a:ext cx="4052676" cy="34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88350"/>
            <a:ext cx="3140201" cy="235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9000" y="2945700"/>
            <a:ext cx="3416326" cy="25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6600" y="1644975"/>
            <a:ext cx="2700624" cy="37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/>
        </p:nvSpPr>
        <p:spPr>
          <a:xfrm>
            <a:off x="947850" y="32100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2589000" y="47400"/>
            <a:ext cx="410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000">
                <a:latin typeface="Open Sans"/>
                <a:ea typeface="Open Sans"/>
                <a:cs typeface="Open Sans"/>
                <a:sym typeface="Open Sans"/>
              </a:rPr>
              <a:t>Cartea cu APOLODOR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125"/>
            <a:ext cx="2817276" cy="333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48" y="491350"/>
            <a:ext cx="3591724" cy="333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050" y="697975"/>
            <a:ext cx="3130674" cy="333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225" y="3763725"/>
            <a:ext cx="8470824" cy="14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947850" y="32100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589000" y="-14100"/>
            <a:ext cx="410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800">
                <a:latin typeface="Open Sans"/>
                <a:ea typeface="Open Sans"/>
                <a:cs typeface="Open Sans"/>
                <a:sym typeface="Open Sans"/>
              </a:rPr>
              <a:t>Măsor</a:t>
            </a:r>
            <a:endParaRPr b="1" sz="3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850" y="555300"/>
            <a:ext cx="51834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25" y="1209800"/>
            <a:ext cx="2916225" cy="38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3888" y="1209800"/>
            <a:ext cx="2916225" cy="38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5450" y="1252600"/>
            <a:ext cx="2750850" cy="38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/>
        </p:nvSpPr>
        <p:spPr>
          <a:xfrm>
            <a:off x="947850" y="32100"/>
            <a:ext cx="714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589000" y="-106850"/>
            <a:ext cx="410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200">
                <a:latin typeface="Open Sans"/>
                <a:ea typeface="Open Sans"/>
                <a:cs typeface="Open Sans"/>
                <a:sym typeface="Open Sans"/>
              </a:rPr>
              <a:t>În loc de ,,La revedere!”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413" y="363475"/>
            <a:ext cx="7205176" cy="47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1003650" y="214411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4500"/>
              <a:t>„Dacă ar fi să acționez din dragoste față de el?”</a:t>
            </a:r>
            <a:endParaRPr sz="4500"/>
          </a:p>
        </p:txBody>
      </p:sp>
      <p:sp>
        <p:nvSpPr>
          <p:cNvPr id="73" name="Google Shape;73;p14"/>
          <p:cNvSpPr txBox="1"/>
          <p:nvPr/>
        </p:nvSpPr>
        <p:spPr>
          <a:xfrm>
            <a:off x="2567425" y="73925"/>
            <a:ext cx="41091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45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,,Quo vadis?”</a:t>
            </a:r>
            <a:endParaRPr b="1" sz="45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700" y="1065675"/>
            <a:ext cx="3646300" cy="30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625" y="1163413"/>
            <a:ext cx="3804225" cy="28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098975" y="41973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hlinkClick r:id="rId5"/>
              </a:rPr>
              <a:t>https://www.youtube.com/watch?v=CXDaxh96hKg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342425" y="1348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1618650" y="239600"/>
            <a:ext cx="616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1800">
                <a:latin typeface="Open Sans"/>
                <a:ea typeface="Open Sans"/>
                <a:cs typeface="Open Sans"/>
                <a:sym typeface="Open Sans"/>
              </a:rPr>
              <a:t>Care sunt piedicile pe care le întâmpină Matilda?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475950" y="15236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dezinteresul părinților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572000" y="21715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cele 10 străzi distanță până la bibliotecă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70450" y="25717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aglomerația orașului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870400" y="3392750"/>
            <a:ext cx="32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773050" y="33713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traficul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342425" y="1348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1618650" y="239600"/>
            <a:ext cx="616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1800">
                <a:latin typeface="Open Sans"/>
                <a:ea typeface="Open Sans"/>
                <a:cs typeface="Open Sans"/>
                <a:sym typeface="Open Sans"/>
              </a:rPr>
              <a:t>Cine, Ce o ajută pe Matilda să continuie aventura în lumea cărților?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475950" y="15236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curiozitatea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572000" y="21715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bibilotecara disponibilă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70450" y="25717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farmecul cărților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870400" y="3392750"/>
            <a:ext cx="32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773050" y="3371350"/>
            <a:ext cx="4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spațiul generos al bibliotecii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97800" y="353725"/>
            <a:ext cx="714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1600">
                <a:latin typeface="Open Sans"/>
                <a:ea typeface="Open Sans"/>
                <a:cs typeface="Open Sans"/>
                <a:sym typeface="Open Sans"/>
              </a:rPr>
              <a:t>Care sunt etichetele pe care ceilalți le pun, privind-o pe Frumoasa?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525" y="1691825"/>
            <a:ext cx="2154400" cy="2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-21199" r="21200" t="0"/>
          <a:stretch/>
        </p:blipFill>
        <p:spPr>
          <a:xfrm>
            <a:off x="1319025" y="981525"/>
            <a:ext cx="2154400" cy="18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3375" y="1502900"/>
            <a:ext cx="2532250" cy="25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1325" y="1227350"/>
            <a:ext cx="2807800" cy="28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997800" y="353725"/>
            <a:ext cx="714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>
                <a:latin typeface="Open Sans"/>
                <a:ea typeface="Open Sans"/>
                <a:cs typeface="Open Sans"/>
                <a:sym typeface="Open Sans"/>
              </a:rPr>
              <a:t>Care sunt barierele pe care le are de depășit Frumoasa în lumea satului?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25" y="1184500"/>
            <a:ext cx="2129775" cy="21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925" y="2650225"/>
            <a:ext cx="3708950" cy="22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2575" y="1184500"/>
            <a:ext cx="2492575" cy="20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997800" y="353725"/>
            <a:ext cx="714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1600">
                <a:latin typeface="Open Sans"/>
                <a:ea typeface="Open Sans"/>
                <a:cs typeface="Open Sans"/>
                <a:sym typeface="Open Sans"/>
              </a:rPr>
              <a:t>Care sunt barierele pe care le au de depășit elevii?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100" y="1153575"/>
            <a:ext cx="6038925" cy="17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950" y="2978700"/>
            <a:ext cx="2592828" cy="17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997800" y="353725"/>
            <a:ext cx="7148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1600">
                <a:latin typeface="Open Sans"/>
                <a:ea typeface="Open Sans"/>
                <a:cs typeface="Open Sans"/>
                <a:sym typeface="Open Sans"/>
              </a:rPr>
              <a:t>Cine poate să îi susțină, încurajeze pe elevi să pășească pe acest drum, apoi să continuie?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1697100" y="181617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900" y="1111900"/>
            <a:ext cx="6250200" cy="375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