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 /><Relationship Id="rId2" Type="http://schemas.openxmlformats.org/package/2006/relationships/metadata/thumbnail" Target="docProps/thumbnail.jpeg" /><Relationship Id="rId1" Type="http://schemas.openxmlformats.org/officeDocument/2006/relationships/officeDocument" Target="ppt/presentation.xml" /><Relationship Id="rId4" Type="http://schemas.openxmlformats.org/officeDocument/2006/relationships/extended-properties" Target="docProps/app.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7" r:id="rId1"/>
  </p:sldMasterIdLst>
  <p:notesMasterIdLst>
    <p:notesMasterId r:id="rId16"/>
  </p:notesMasterIdLst>
  <p:sldIdLst>
    <p:sldId id="256" r:id="rId2"/>
    <p:sldId id="274" r:id="rId3"/>
    <p:sldId id="275" r:id="rId4"/>
    <p:sldId id="277" r:id="rId5"/>
    <p:sldId id="278" r:id="rId6"/>
    <p:sldId id="280" r:id="rId7"/>
    <p:sldId id="270" r:id="rId8"/>
    <p:sldId id="276" r:id="rId9"/>
    <p:sldId id="279" r:id="rId10"/>
    <p:sldId id="268" r:id="rId11"/>
    <p:sldId id="269" r:id="rId12"/>
    <p:sldId id="271" r:id="rId13"/>
    <p:sldId id="272" r:id="rId14"/>
    <p:sldId id="273" r:id="rId1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ell" initials="D" lastIdx="2" clrIdx="0">
    <p:extLst>
      <p:ext uri="{19B8F6BF-5375-455C-9EA6-DF929625EA0E}">
        <p15:presenceInfo xmlns:p15="http://schemas.microsoft.com/office/powerpoint/2012/main" userId="Dell"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3529" autoAdjust="0"/>
  </p:normalViewPr>
  <p:slideViewPr>
    <p:cSldViewPr snapToGrid="0">
      <p:cViewPr varScale="1">
        <p:scale>
          <a:sx n="69" d="100"/>
          <a:sy n="69" d="100"/>
        </p:scale>
        <p:origin x="1205"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 /><Relationship Id="rId13" Type="http://schemas.openxmlformats.org/officeDocument/2006/relationships/slide" Target="slides/slide12.xml" /><Relationship Id="rId18" Type="http://schemas.openxmlformats.org/officeDocument/2006/relationships/presProps" Target="presProps.xml" /><Relationship Id="rId3" Type="http://schemas.openxmlformats.org/officeDocument/2006/relationships/slide" Target="slides/slide2.xml" /><Relationship Id="rId21" Type="http://schemas.openxmlformats.org/officeDocument/2006/relationships/tableStyles" Target="tableStyles.xml" /><Relationship Id="rId7" Type="http://schemas.openxmlformats.org/officeDocument/2006/relationships/slide" Target="slides/slide6.xml" /><Relationship Id="rId12" Type="http://schemas.openxmlformats.org/officeDocument/2006/relationships/slide" Target="slides/slide11.xml" /><Relationship Id="rId17" Type="http://schemas.openxmlformats.org/officeDocument/2006/relationships/commentAuthors" Target="commentAuthors.xml" /><Relationship Id="rId2" Type="http://schemas.openxmlformats.org/officeDocument/2006/relationships/slide" Target="slides/slide1.xml" /><Relationship Id="rId16" Type="http://schemas.openxmlformats.org/officeDocument/2006/relationships/notesMaster" Target="notesMasters/notesMaster1.xml" /><Relationship Id="rId20" Type="http://schemas.openxmlformats.org/officeDocument/2006/relationships/theme" Target="theme/theme1.xml" /><Relationship Id="rId1" Type="http://schemas.openxmlformats.org/officeDocument/2006/relationships/slideMaster" Target="slideMasters/slideMaster1.xml" /><Relationship Id="rId6" Type="http://schemas.openxmlformats.org/officeDocument/2006/relationships/slide" Target="slides/slide5.xml" /><Relationship Id="rId11" Type="http://schemas.openxmlformats.org/officeDocument/2006/relationships/slide" Target="slides/slide10.xml" /><Relationship Id="rId5" Type="http://schemas.openxmlformats.org/officeDocument/2006/relationships/slide" Target="slides/slide4.xml" /><Relationship Id="rId15" Type="http://schemas.openxmlformats.org/officeDocument/2006/relationships/slide" Target="slides/slide14.xml" /><Relationship Id="rId10" Type="http://schemas.openxmlformats.org/officeDocument/2006/relationships/slide" Target="slides/slide9.xml" /><Relationship Id="rId19" Type="http://schemas.openxmlformats.org/officeDocument/2006/relationships/viewProps" Target="viewProps.xml" /><Relationship Id="rId4" Type="http://schemas.openxmlformats.org/officeDocument/2006/relationships/slide" Target="slides/slide3.xml" /><Relationship Id="rId9" Type="http://schemas.openxmlformats.org/officeDocument/2006/relationships/slide" Target="slides/slide8.xml" /><Relationship Id="rId14" Type="http://schemas.openxmlformats.org/officeDocument/2006/relationships/slide" Target="slides/slide13.xml" /></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AB6D6C9-5B59-48AC-8B72-C79C48EF6234}" type="datetimeFigureOut">
              <a:rPr lang="en-US" smtClean="0"/>
              <a:t>4/18/2023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BB4081-8A35-421D-887D-0D21D7247D48}" type="slidenum">
              <a:rPr lang="en-US" smtClean="0"/>
              <a:t>‹#›</a:t>
            </a:fld>
            <a:endParaRPr lang="en-US"/>
          </a:p>
        </p:txBody>
      </p:sp>
    </p:spTree>
    <p:extLst>
      <p:ext uri="{BB962C8B-B14F-4D97-AF65-F5344CB8AC3E}">
        <p14:creationId xmlns:p14="http://schemas.microsoft.com/office/powerpoint/2010/main" val="11025960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 /><Relationship Id="rId1" Type="http://schemas.openxmlformats.org/officeDocument/2006/relationships/notesMaster" Target="../notesMasters/notesMaster1.xml" /></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 /><Relationship Id="rId1" Type="http://schemas.openxmlformats.org/officeDocument/2006/relationships/notesMaster" Target="../notesMasters/notesMaster1.xml" /></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 /><Relationship Id="rId1" Type="http://schemas.openxmlformats.org/officeDocument/2006/relationships/notesMaster" Target="../notesMasters/notesMaster1.xml" /></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 /><Relationship Id="rId1" Type="http://schemas.openxmlformats.org/officeDocument/2006/relationships/notesMaster" Target="../notesMasters/notesMaster1.xml" /></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 /><Relationship Id="rId1" Type="http://schemas.openxmlformats.org/officeDocument/2006/relationships/notesMaster" Target="../notesMasters/notesMaster1.xml" /></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 /><Relationship Id="rId1" Type="http://schemas.openxmlformats.org/officeDocument/2006/relationships/notesMaster" Target="../notesMasters/notesMaster1.xml" /></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 /><Relationship Id="rId1" Type="http://schemas.openxmlformats.org/officeDocument/2006/relationships/notesMaster" Target="../notesMasters/notesMaster1.xml" /></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 /><Relationship Id="rId1"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BB4081-8A35-421D-887D-0D21D7247D48}" type="slidenum">
              <a:rPr lang="en-US" smtClean="0"/>
              <a:t>6</a:t>
            </a:fld>
            <a:endParaRPr lang="en-US"/>
          </a:p>
        </p:txBody>
      </p:sp>
    </p:spTree>
    <p:extLst>
      <p:ext uri="{BB962C8B-B14F-4D97-AF65-F5344CB8AC3E}">
        <p14:creationId xmlns:p14="http://schemas.microsoft.com/office/powerpoint/2010/main" val="21246434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9BB4081-8A35-421D-887D-0D21D7247D48}" type="slidenum">
              <a:rPr lang="en-US" smtClean="0"/>
              <a:t>7</a:t>
            </a:fld>
            <a:endParaRPr lang="en-US"/>
          </a:p>
        </p:txBody>
      </p:sp>
    </p:spTree>
    <p:extLst>
      <p:ext uri="{BB962C8B-B14F-4D97-AF65-F5344CB8AC3E}">
        <p14:creationId xmlns:p14="http://schemas.microsoft.com/office/powerpoint/2010/main" val="37755168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BB4081-8A35-421D-887D-0D21D7247D48}" type="slidenum">
              <a:rPr lang="en-US" smtClean="0"/>
              <a:t>8</a:t>
            </a:fld>
            <a:endParaRPr lang="en-US"/>
          </a:p>
        </p:txBody>
      </p:sp>
    </p:spTree>
    <p:extLst>
      <p:ext uri="{BB962C8B-B14F-4D97-AF65-F5344CB8AC3E}">
        <p14:creationId xmlns:p14="http://schemas.microsoft.com/office/powerpoint/2010/main" val="22456417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9BB4081-8A35-421D-887D-0D21D7247D48}" type="slidenum">
              <a:rPr lang="en-US" smtClean="0"/>
              <a:t>9</a:t>
            </a:fld>
            <a:endParaRPr lang="en-US"/>
          </a:p>
        </p:txBody>
      </p:sp>
    </p:spTree>
    <p:extLst>
      <p:ext uri="{BB962C8B-B14F-4D97-AF65-F5344CB8AC3E}">
        <p14:creationId xmlns:p14="http://schemas.microsoft.com/office/powerpoint/2010/main" val="7497686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o-RO" dirty="0"/>
              <a:t>POVESTI PENTRU DIVESITATE CULTURALĂ </a:t>
            </a:r>
            <a:endParaRPr lang="en-US" dirty="0"/>
          </a:p>
        </p:txBody>
      </p:sp>
      <p:sp>
        <p:nvSpPr>
          <p:cNvPr id="4" name="Slide Number Placeholder 3"/>
          <p:cNvSpPr>
            <a:spLocks noGrp="1"/>
          </p:cNvSpPr>
          <p:nvPr>
            <p:ph type="sldNum" sz="quarter" idx="5"/>
          </p:nvPr>
        </p:nvSpPr>
        <p:spPr/>
        <p:txBody>
          <a:bodyPr/>
          <a:lstStyle/>
          <a:p>
            <a:fld id="{29BB4081-8A35-421D-887D-0D21D7247D48}" type="slidenum">
              <a:rPr lang="en-US" smtClean="0"/>
              <a:t>10</a:t>
            </a:fld>
            <a:endParaRPr lang="en-US"/>
          </a:p>
        </p:txBody>
      </p:sp>
    </p:spTree>
    <p:extLst>
      <p:ext uri="{BB962C8B-B14F-4D97-AF65-F5344CB8AC3E}">
        <p14:creationId xmlns:p14="http://schemas.microsoft.com/office/powerpoint/2010/main" val="26372759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BB4081-8A35-421D-887D-0D21D7247D48}" type="slidenum">
              <a:rPr lang="en-US" smtClean="0"/>
              <a:t>11</a:t>
            </a:fld>
            <a:endParaRPr lang="en-US"/>
          </a:p>
        </p:txBody>
      </p:sp>
    </p:spTree>
    <p:extLst>
      <p:ext uri="{BB962C8B-B14F-4D97-AF65-F5344CB8AC3E}">
        <p14:creationId xmlns:p14="http://schemas.microsoft.com/office/powerpoint/2010/main" val="1314959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BB4081-8A35-421D-887D-0D21D7247D48}" type="slidenum">
              <a:rPr lang="en-US" smtClean="0"/>
              <a:t>12</a:t>
            </a:fld>
            <a:endParaRPr lang="en-US"/>
          </a:p>
        </p:txBody>
      </p:sp>
    </p:spTree>
    <p:extLst>
      <p:ext uri="{BB962C8B-B14F-4D97-AF65-F5344CB8AC3E}">
        <p14:creationId xmlns:p14="http://schemas.microsoft.com/office/powerpoint/2010/main" val="42327959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BB4081-8A35-421D-887D-0D21D7247D48}" type="slidenum">
              <a:rPr lang="en-US" smtClean="0"/>
              <a:t>13</a:t>
            </a:fld>
            <a:endParaRPr lang="en-US"/>
          </a:p>
        </p:txBody>
      </p:sp>
    </p:spTree>
    <p:extLst>
      <p:ext uri="{BB962C8B-B14F-4D97-AF65-F5344CB8AC3E}">
        <p14:creationId xmlns:p14="http://schemas.microsoft.com/office/powerpoint/2010/main" val="7185092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50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rot="10800000">
              <a:off x="0" y="0"/>
              <a:ext cx="842596" cy="5666154"/>
            </a:xfrm>
            <a:prstGeom prst="triangle">
              <a:avLst>
                <a:gd name="adj" fmla="val 100000"/>
              </a:avLst>
            </a:pr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lumMod val="7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759ABC2-6F82-4C28-8579-F7701C037673}" type="datetimeFigureOut">
              <a:rPr lang="en-US" smtClean="0"/>
              <a:t>4/18/2023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A87C48-1C7F-4ABD-93FD-7FEE388142DE}" type="slidenum">
              <a:rPr lang="en-US" smtClean="0"/>
              <a:t>‹#›</a:t>
            </a:fld>
            <a:endParaRPr lang="en-US"/>
          </a:p>
        </p:txBody>
      </p:sp>
    </p:spTree>
    <p:extLst>
      <p:ext uri="{BB962C8B-B14F-4D97-AF65-F5344CB8AC3E}">
        <p14:creationId xmlns:p14="http://schemas.microsoft.com/office/powerpoint/2010/main" val="13960429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759ABC2-6F82-4C28-8579-F7701C037673}" type="datetimeFigureOut">
              <a:rPr lang="en-US" smtClean="0"/>
              <a:t>4/18/2023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A87C48-1C7F-4ABD-93FD-7FEE388142DE}" type="slidenum">
              <a:rPr lang="en-US" smtClean="0"/>
              <a:t>‹#›</a:t>
            </a:fld>
            <a:endParaRPr lang="en-US"/>
          </a:p>
        </p:txBody>
      </p:sp>
    </p:spTree>
    <p:extLst>
      <p:ext uri="{BB962C8B-B14F-4D97-AF65-F5344CB8AC3E}">
        <p14:creationId xmlns:p14="http://schemas.microsoft.com/office/powerpoint/2010/main" val="31025934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759ABC2-6F82-4C28-8579-F7701C037673}" type="datetimeFigureOut">
              <a:rPr lang="en-US" smtClean="0"/>
              <a:t>4/18/2023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A87C48-1C7F-4ABD-93FD-7FEE388142DE}"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9461010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759ABC2-6F82-4C28-8579-F7701C037673}" type="datetimeFigureOut">
              <a:rPr lang="en-US" smtClean="0"/>
              <a:t>4/18/2023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A87C48-1C7F-4ABD-93FD-7FEE388142DE}" type="slidenum">
              <a:rPr lang="en-US" smtClean="0"/>
              <a:t>‹#›</a:t>
            </a:fld>
            <a:endParaRPr lang="en-US"/>
          </a:p>
        </p:txBody>
      </p:sp>
    </p:spTree>
    <p:extLst>
      <p:ext uri="{BB962C8B-B14F-4D97-AF65-F5344CB8AC3E}">
        <p14:creationId xmlns:p14="http://schemas.microsoft.com/office/powerpoint/2010/main" val="7421446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759ABC2-6F82-4C28-8579-F7701C037673}" type="datetimeFigureOut">
              <a:rPr lang="en-US" smtClean="0"/>
              <a:t>4/18/2023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A87C48-1C7F-4ABD-93FD-7FEE388142DE}"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5117680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759ABC2-6F82-4C28-8579-F7701C037673}" type="datetimeFigureOut">
              <a:rPr lang="en-US" smtClean="0"/>
              <a:t>4/18/2023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A87C48-1C7F-4ABD-93FD-7FEE388142DE}" type="slidenum">
              <a:rPr lang="en-US" smtClean="0"/>
              <a:t>‹#›</a:t>
            </a:fld>
            <a:endParaRPr lang="en-US"/>
          </a:p>
        </p:txBody>
      </p:sp>
    </p:spTree>
    <p:extLst>
      <p:ext uri="{BB962C8B-B14F-4D97-AF65-F5344CB8AC3E}">
        <p14:creationId xmlns:p14="http://schemas.microsoft.com/office/powerpoint/2010/main" val="33114574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759ABC2-6F82-4C28-8579-F7701C037673}" type="datetimeFigureOut">
              <a:rPr lang="en-US" smtClean="0"/>
              <a:t>4/18/2023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A87C48-1C7F-4ABD-93FD-7FEE388142DE}" type="slidenum">
              <a:rPr lang="en-US" smtClean="0"/>
              <a:t>‹#›</a:t>
            </a:fld>
            <a:endParaRPr lang="en-US"/>
          </a:p>
        </p:txBody>
      </p:sp>
    </p:spTree>
    <p:extLst>
      <p:ext uri="{BB962C8B-B14F-4D97-AF65-F5344CB8AC3E}">
        <p14:creationId xmlns:p14="http://schemas.microsoft.com/office/powerpoint/2010/main" val="4436310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759ABC2-6F82-4C28-8579-F7701C037673}" type="datetimeFigureOut">
              <a:rPr lang="en-US" smtClean="0"/>
              <a:t>4/18/2023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A87C48-1C7F-4ABD-93FD-7FEE388142DE}" type="slidenum">
              <a:rPr lang="en-US" smtClean="0"/>
              <a:t>‹#›</a:t>
            </a:fld>
            <a:endParaRPr lang="en-US"/>
          </a:p>
        </p:txBody>
      </p:sp>
    </p:spTree>
    <p:extLst>
      <p:ext uri="{BB962C8B-B14F-4D97-AF65-F5344CB8AC3E}">
        <p14:creationId xmlns:p14="http://schemas.microsoft.com/office/powerpoint/2010/main" val="14939721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759ABC2-6F82-4C28-8579-F7701C037673}" type="datetimeFigureOut">
              <a:rPr lang="en-US" smtClean="0"/>
              <a:t>4/18/2023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A87C48-1C7F-4ABD-93FD-7FEE388142DE}" type="slidenum">
              <a:rPr lang="en-US" smtClean="0"/>
              <a:t>‹#›</a:t>
            </a:fld>
            <a:endParaRPr lang="en-US"/>
          </a:p>
        </p:txBody>
      </p:sp>
    </p:spTree>
    <p:extLst>
      <p:ext uri="{BB962C8B-B14F-4D97-AF65-F5344CB8AC3E}">
        <p14:creationId xmlns:p14="http://schemas.microsoft.com/office/powerpoint/2010/main" val="17803928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759ABC2-6F82-4C28-8579-F7701C037673}" type="datetimeFigureOut">
              <a:rPr lang="en-US" smtClean="0"/>
              <a:t>4/18/2023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A87C48-1C7F-4ABD-93FD-7FEE388142DE}" type="slidenum">
              <a:rPr lang="en-US" smtClean="0"/>
              <a:t>‹#›</a:t>
            </a:fld>
            <a:endParaRPr lang="en-US"/>
          </a:p>
        </p:txBody>
      </p:sp>
    </p:spTree>
    <p:extLst>
      <p:ext uri="{BB962C8B-B14F-4D97-AF65-F5344CB8AC3E}">
        <p14:creationId xmlns:p14="http://schemas.microsoft.com/office/powerpoint/2010/main" val="23934098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759ABC2-6F82-4C28-8579-F7701C037673}" type="datetimeFigureOut">
              <a:rPr lang="en-US" smtClean="0"/>
              <a:t>4/18/2023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CA87C48-1C7F-4ABD-93FD-7FEE388142DE}" type="slidenum">
              <a:rPr lang="en-US" smtClean="0"/>
              <a:t>‹#›</a:t>
            </a:fld>
            <a:endParaRPr lang="en-US"/>
          </a:p>
        </p:txBody>
      </p:sp>
    </p:spTree>
    <p:extLst>
      <p:ext uri="{BB962C8B-B14F-4D97-AF65-F5344CB8AC3E}">
        <p14:creationId xmlns:p14="http://schemas.microsoft.com/office/powerpoint/2010/main" val="38845343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759ABC2-6F82-4C28-8579-F7701C037673}" type="datetimeFigureOut">
              <a:rPr lang="en-US" smtClean="0"/>
              <a:t>4/18/2023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CA87C48-1C7F-4ABD-93FD-7FEE388142DE}" type="slidenum">
              <a:rPr lang="en-US" smtClean="0"/>
              <a:t>‹#›</a:t>
            </a:fld>
            <a:endParaRPr lang="en-US"/>
          </a:p>
        </p:txBody>
      </p:sp>
    </p:spTree>
    <p:extLst>
      <p:ext uri="{BB962C8B-B14F-4D97-AF65-F5344CB8AC3E}">
        <p14:creationId xmlns:p14="http://schemas.microsoft.com/office/powerpoint/2010/main" val="4662076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759ABC2-6F82-4C28-8579-F7701C037673}" type="datetimeFigureOut">
              <a:rPr lang="en-US" smtClean="0"/>
              <a:t>4/18/2023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CA87C48-1C7F-4ABD-93FD-7FEE388142DE}" type="slidenum">
              <a:rPr lang="en-US" smtClean="0"/>
              <a:t>‹#›</a:t>
            </a:fld>
            <a:endParaRPr lang="en-US"/>
          </a:p>
        </p:txBody>
      </p:sp>
    </p:spTree>
    <p:extLst>
      <p:ext uri="{BB962C8B-B14F-4D97-AF65-F5344CB8AC3E}">
        <p14:creationId xmlns:p14="http://schemas.microsoft.com/office/powerpoint/2010/main" val="26275965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759ABC2-6F82-4C28-8579-F7701C037673}" type="datetimeFigureOut">
              <a:rPr lang="en-US" smtClean="0"/>
              <a:t>4/18/2023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CA87C48-1C7F-4ABD-93FD-7FEE388142DE}" type="slidenum">
              <a:rPr lang="en-US" smtClean="0"/>
              <a:t>‹#›</a:t>
            </a:fld>
            <a:endParaRPr lang="en-US"/>
          </a:p>
        </p:txBody>
      </p:sp>
    </p:spTree>
    <p:extLst>
      <p:ext uri="{BB962C8B-B14F-4D97-AF65-F5344CB8AC3E}">
        <p14:creationId xmlns:p14="http://schemas.microsoft.com/office/powerpoint/2010/main" val="4087198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759ABC2-6F82-4C28-8579-F7701C037673}" type="datetimeFigureOut">
              <a:rPr lang="en-US" smtClean="0"/>
              <a:t>4/18/2023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CA87C48-1C7F-4ABD-93FD-7FEE388142DE}" type="slidenum">
              <a:rPr lang="en-US" smtClean="0"/>
              <a:t>‹#›</a:t>
            </a:fld>
            <a:endParaRPr lang="en-US"/>
          </a:p>
        </p:txBody>
      </p:sp>
    </p:spTree>
    <p:extLst>
      <p:ext uri="{BB962C8B-B14F-4D97-AF65-F5344CB8AC3E}">
        <p14:creationId xmlns:p14="http://schemas.microsoft.com/office/powerpoint/2010/main" val="40519787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759ABC2-6F82-4C28-8579-F7701C037673}" type="datetimeFigureOut">
              <a:rPr lang="en-US" smtClean="0"/>
              <a:t>4/18/2023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CA87C48-1C7F-4ABD-93FD-7FEE388142DE}" type="slidenum">
              <a:rPr lang="en-US" smtClean="0"/>
              <a:t>‹#›</a:t>
            </a:fld>
            <a:endParaRPr lang="en-US"/>
          </a:p>
        </p:txBody>
      </p:sp>
    </p:spTree>
    <p:extLst>
      <p:ext uri="{BB962C8B-B14F-4D97-AF65-F5344CB8AC3E}">
        <p14:creationId xmlns:p14="http://schemas.microsoft.com/office/powerpoint/2010/main" val="22042222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 /><Relationship Id="rId13" Type="http://schemas.openxmlformats.org/officeDocument/2006/relationships/slideLayout" Target="../slideLayouts/slideLayout13.xml" /><Relationship Id="rId3" Type="http://schemas.openxmlformats.org/officeDocument/2006/relationships/slideLayout" Target="../slideLayouts/slideLayout3.xml" /><Relationship Id="rId7" Type="http://schemas.openxmlformats.org/officeDocument/2006/relationships/slideLayout" Target="../slideLayouts/slideLayout7.xml" /><Relationship Id="rId12" Type="http://schemas.openxmlformats.org/officeDocument/2006/relationships/slideLayout" Target="../slideLayouts/slideLayout12.xml" /><Relationship Id="rId17" Type="http://schemas.openxmlformats.org/officeDocument/2006/relationships/theme" Target="../theme/theme1.xml" /><Relationship Id="rId2" Type="http://schemas.openxmlformats.org/officeDocument/2006/relationships/slideLayout" Target="../slideLayouts/slideLayout2.xml" /><Relationship Id="rId16" Type="http://schemas.openxmlformats.org/officeDocument/2006/relationships/slideLayout" Target="../slideLayouts/slideLayout16.xml" /><Relationship Id="rId1" Type="http://schemas.openxmlformats.org/officeDocument/2006/relationships/slideLayout" Target="../slideLayouts/slideLayout1.xml" /><Relationship Id="rId6" Type="http://schemas.openxmlformats.org/officeDocument/2006/relationships/slideLayout" Target="../slideLayouts/slideLayout6.xml" /><Relationship Id="rId11" Type="http://schemas.openxmlformats.org/officeDocument/2006/relationships/slideLayout" Target="../slideLayouts/slideLayout11.xml" /><Relationship Id="rId5" Type="http://schemas.openxmlformats.org/officeDocument/2006/relationships/slideLayout" Target="../slideLayouts/slideLayout5.xml" /><Relationship Id="rId15" Type="http://schemas.openxmlformats.org/officeDocument/2006/relationships/slideLayout" Target="../slideLayouts/slideLayout15.xml" /><Relationship Id="rId10" Type="http://schemas.openxmlformats.org/officeDocument/2006/relationships/slideLayout" Target="../slideLayouts/slideLayout10.xml" /><Relationship Id="rId4" Type="http://schemas.openxmlformats.org/officeDocument/2006/relationships/slideLayout" Target="../slideLayouts/slideLayout4.xml" /><Relationship Id="rId9" Type="http://schemas.openxmlformats.org/officeDocument/2006/relationships/slideLayout" Target="../slideLayouts/slideLayout9.xml" /><Relationship Id="rId14" Type="http://schemas.openxmlformats.org/officeDocument/2006/relationships/slideLayout" Target="../slideLayouts/slideLayout14.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29" name="Group 28"/>
          <p:cNvGrpSpPr/>
          <p:nvPr/>
        </p:nvGrpSpPr>
        <p:grpSpPr>
          <a:xfrm>
            <a:off x="0" y="-8467"/>
            <a:ext cx="12192000" cy="6866467"/>
            <a:chOff x="0" y="-8467"/>
            <a:chExt cx="12192000" cy="6866467"/>
          </a:xfrm>
        </p:grpSpPr>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50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0" y="4013200"/>
              <a:ext cx="448733" cy="2844800"/>
            </a:xfrm>
            <a:prstGeom prst="triangle">
              <a:avLst>
                <a:gd name="adj" fmla="val 0"/>
              </a:avLst>
            </a:pr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759ABC2-6F82-4C28-8579-F7701C037673}" type="datetimeFigureOut">
              <a:rPr lang="en-US" smtClean="0"/>
              <a:t>4/18/2023</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lumMod val="75000"/>
                  </a:schemeClr>
                </a:solidFill>
              </a:defRPr>
            </a:lvl1pPr>
          </a:lstStyle>
          <a:p>
            <a:fld id="{CCA87C48-1C7F-4ABD-93FD-7FEE388142DE}" type="slidenum">
              <a:rPr lang="en-US" smtClean="0"/>
              <a:t>‹#›</a:t>
            </a:fld>
            <a:endParaRPr lang="en-US"/>
          </a:p>
        </p:txBody>
      </p:sp>
    </p:spTree>
    <p:extLst>
      <p:ext uri="{BB962C8B-B14F-4D97-AF65-F5344CB8AC3E}">
        <p14:creationId xmlns:p14="http://schemas.microsoft.com/office/powerpoint/2010/main" val="660700543"/>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Lst>
  <p:txStyles>
    <p:titleStyle>
      <a:lvl1pPr algn="l" defTabSz="457200" rtl="0" eaLnBrk="1" latinLnBrk="0" hangingPunct="1">
        <a:spcBef>
          <a:spcPct val="0"/>
        </a:spcBef>
        <a:buNone/>
        <a:defRPr sz="3600" kern="1200">
          <a:solidFill>
            <a:schemeClr val="accent1">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lumMod val="75000"/>
          </a:schemeClr>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lumMod val="75000"/>
          </a:schemeClr>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scoala.curcani@gmail.com" TargetMode="External" /><Relationship Id="rId2" Type="http://schemas.openxmlformats.org/officeDocument/2006/relationships/image" Target="../media/image1.png" /><Relationship Id="rId1" Type="http://schemas.openxmlformats.org/officeDocument/2006/relationships/slideLayout" Target="../slideLayouts/slideLayout1.xml" /></Relationships>
</file>

<file path=ppt/slides/_rels/slide10.xml.rels><?xml version="1.0" encoding="UTF-8" standalone="yes"?>
<Relationships xmlns="http://schemas.openxmlformats.org/package/2006/relationships"><Relationship Id="rId3" Type="http://schemas.openxmlformats.org/officeDocument/2006/relationships/image" Target="../media/image21.jpg" /><Relationship Id="rId2" Type="http://schemas.openxmlformats.org/officeDocument/2006/relationships/notesSlide" Target="../notesSlides/notesSlide5.xml" /><Relationship Id="rId1" Type="http://schemas.openxmlformats.org/officeDocument/2006/relationships/slideLayout" Target="../slideLayouts/slideLayout2.xml" /></Relationships>
</file>

<file path=ppt/slides/_rels/slide11.xml.rels><?xml version="1.0" encoding="UTF-8" standalone="yes"?>
<Relationships xmlns="http://schemas.openxmlformats.org/package/2006/relationships"><Relationship Id="rId8" Type="http://schemas.openxmlformats.org/officeDocument/2006/relationships/image" Target="../media/image27.jpeg" /><Relationship Id="rId3" Type="http://schemas.openxmlformats.org/officeDocument/2006/relationships/image" Target="../media/image22.jpg" /><Relationship Id="rId7" Type="http://schemas.openxmlformats.org/officeDocument/2006/relationships/image" Target="../media/image26.jpeg" /><Relationship Id="rId2" Type="http://schemas.openxmlformats.org/officeDocument/2006/relationships/notesSlide" Target="../notesSlides/notesSlide6.xml" /><Relationship Id="rId1" Type="http://schemas.openxmlformats.org/officeDocument/2006/relationships/slideLayout" Target="../slideLayouts/slideLayout2.xml" /><Relationship Id="rId6" Type="http://schemas.openxmlformats.org/officeDocument/2006/relationships/image" Target="../media/image25.jpeg" /><Relationship Id="rId5" Type="http://schemas.openxmlformats.org/officeDocument/2006/relationships/image" Target="../media/image24.jpeg" /><Relationship Id="rId4" Type="http://schemas.openxmlformats.org/officeDocument/2006/relationships/image" Target="../media/image23.jpeg" /><Relationship Id="rId9" Type="http://schemas.openxmlformats.org/officeDocument/2006/relationships/image" Target="../media/image28.jpeg" /></Relationships>
</file>

<file path=ppt/slides/_rels/slide12.xml.rels><?xml version="1.0" encoding="UTF-8" standalone="yes"?>
<Relationships xmlns="http://schemas.openxmlformats.org/package/2006/relationships"><Relationship Id="rId3" Type="http://schemas.openxmlformats.org/officeDocument/2006/relationships/image" Target="../media/image29.jpg" /><Relationship Id="rId2" Type="http://schemas.openxmlformats.org/officeDocument/2006/relationships/notesSlide" Target="../notesSlides/notesSlide7.xml" /><Relationship Id="rId1" Type="http://schemas.openxmlformats.org/officeDocument/2006/relationships/slideLayout" Target="../slideLayouts/slideLayout2.xml" /><Relationship Id="rId5" Type="http://schemas.openxmlformats.org/officeDocument/2006/relationships/image" Target="../media/image31.jpg" /><Relationship Id="rId4" Type="http://schemas.openxmlformats.org/officeDocument/2006/relationships/image" Target="../media/image30.jpg" /></Relationships>
</file>

<file path=ppt/slides/_rels/slide13.xml.rels><?xml version="1.0" encoding="UTF-8" standalone="yes"?>
<Relationships xmlns="http://schemas.openxmlformats.org/package/2006/relationships"><Relationship Id="rId3" Type="http://schemas.openxmlformats.org/officeDocument/2006/relationships/image" Target="../media/image32.jpg" /><Relationship Id="rId2" Type="http://schemas.openxmlformats.org/officeDocument/2006/relationships/notesSlide" Target="../notesSlides/notesSlide8.xml" /><Relationship Id="rId1" Type="http://schemas.openxmlformats.org/officeDocument/2006/relationships/slideLayout" Target="../slideLayouts/slideLayout2.xml" /></Relationships>
</file>

<file path=ppt/slides/_rels/slide14.xml.rels><?xml version="1.0" encoding="UTF-8" standalone="yes"?>
<Relationships xmlns="http://schemas.openxmlformats.org/package/2006/relationships"><Relationship Id="rId2" Type="http://schemas.openxmlformats.org/officeDocument/2006/relationships/image" Target="../media/image33.jpg" /><Relationship Id="rId1" Type="http://schemas.openxmlformats.org/officeDocument/2006/relationships/slideLayout" Target="../slideLayouts/slideLayout2.xml" /></Relationships>
</file>

<file path=ppt/slides/_rels/slide2.xml.rels><?xml version="1.0" encoding="UTF-8" standalone="yes"?>
<Relationships xmlns="http://schemas.openxmlformats.org/package/2006/relationships"><Relationship Id="rId3" Type="http://schemas.openxmlformats.org/officeDocument/2006/relationships/image" Target="../media/image3.jpeg" /><Relationship Id="rId2" Type="http://schemas.openxmlformats.org/officeDocument/2006/relationships/image" Target="../media/image2.jpg" /><Relationship Id="rId1" Type="http://schemas.openxmlformats.org/officeDocument/2006/relationships/slideLayout" Target="../slideLayouts/slideLayout2.xml" /><Relationship Id="rId5" Type="http://schemas.openxmlformats.org/officeDocument/2006/relationships/image" Target="../media/image5.jpg" /><Relationship Id="rId4" Type="http://schemas.openxmlformats.org/officeDocument/2006/relationships/image" Target="../media/image4.jpeg" /></Relationships>
</file>

<file path=ppt/slides/_rels/slide3.xml.rels><?xml version="1.0" encoding="UTF-8" standalone="yes"?>
<Relationships xmlns="http://schemas.openxmlformats.org/package/2006/relationships"><Relationship Id="rId3" Type="http://schemas.openxmlformats.org/officeDocument/2006/relationships/image" Target="../media/image7.jpg" /><Relationship Id="rId2" Type="http://schemas.openxmlformats.org/officeDocument/2006/relationships/image" Target="../media/image6.jpg" /><Relationship Id="rId1" Type="http://schemas.openxmlformats.org/officeDocument/2006/relationships/slideLayout" Target="../slideLayouts/slideLayout2.xml" /></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5.xml.rels><?xml version="1.0" encoding="UTF-8" standalone="yes"?>
<Relationships xmlns="http://schemas.openxmlformats.org/package/2006/relationships"><Relationship Id="rId2" Type="http://schemas.openxmlformats.org/officeDocument/2006/relationships/image" Target="../media/image8.jpg" /><Relationship Id="rId1" Type="http://schemas.openxmlformats.org/officeDocument/2006/relationships/slideLayout" Target="../slideLayouts/slideLayout2.xml" /></Relationships>
</file>

<file path=ppt/slides/_rels/slide6.xml.rels><?xml version="1.0" encoding="UTF-8" standalone="yes"?>
<Relationships xmlns="http://schemas.openxmlformats.org/package/2006/relationships"><Relationship Id="rId3" Type="http://schemas.openxmlformats.org/officeDocument/2006/relationships/image" Target="../media/image9.jpg" /><Relationship Id="rId2" Type="http://schemas.openxmlformats.org/officeDocument/2006/relationships/notesSlide" Target="../notesSlides/notesSlide1.xml" /><Relationship Id="rId1" Type="http://schemas.openxmlformats.org/officeDocument/2006/relationships/slideLayout" Target="../slideLayouts/slideLayout2.xml" /><Relationship Id="rId6" Type="http://schemas.openxmlformats.org/officeDocument/2006/relationships/image" Target="../media/image12.jpeg" /><Relationship Id="rId5" Type="http://schemas.openxmlformats.org/officeDocument/2006/relationships/image" Target="../media/image11.jpg" /><Relationship Id="rId4" Type="http://schemas.openxmlformats.org/officeDocument/2006/relationships/image" Target="../media/image10.jpg" /></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 /><Relationship Id="rId2" Type="http://schemas.openxmlformats.org/officeDocument/2006/relationships/video" Target="../media/media1.mp4" /><Relationship Id="rId1" Type="http://schemas.microsoft.com/office/2007/relationships/media" Target="../media/media1.mp4" /><Relationship Id="rId6" Type="http://schemas.openxmlformats.org/officeDocument/2006/relationships/image" Target="../media/image14.png" /><Relationship Id="rId5" Type="http://schemas.openxmlformats.org/officeDocument/2006/relationships/image" Target="../media/image13.jpg" /><Relationship Id="rId4" Type="http://schemas.openxmlformats.org/officeDocument/2006/relationships/notesSlide" Target="../notesSlides/notesSlide2.xml" /></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 /><Relationship Id="rId1" Type="http://schemas.openxmlformats.org/officeDocument/2006/relationships/slideLayout" Target="../slideLayouts/slideLayout2.xml" /></Relationships>
</file>

<file path=ppt/slides/_rels/slide9.xml.rels><?xml version="1.0" encoding="UTF-8" standalone="yes"?>
<Relationships xmlns="http://schemas.openxmlformats.org/package/2006/relationships"><Relationship Id="rId8" Type="http://schemas.openxmlformats.org/officeDocument/2006/relationships/image" Target="../media/image20.jpg" /><Relationship Id="rId3" Type="http://schemas.openxmlformats.org/officeDocument/2006/relationships/image" Target="../media/image15.jpg" /><Relationship Id="rId7" Type="http://schemas.openxmlformats.org/officeDocument/2006/relationships/image" Target="../media/image19.jpg" /><Relationship Id="rId2" Type="http://schemas.openxmlformats.org/officeDocument/2006/relationships/notesSlide" Target="../notesSlides/notesSlide4.xml" /><Relationship Id="rId1" Type="http://schemas.openxmlformats.org/officeDocument/2006/relationships/slideLayout" Target="../slideLayouts/slideLayout2.xml" /><Relationship Id="rId6" Type="http://schemas.openxmlformats.org/officeDocument/2006/relationships/image" Target="../media/image18.jpg" /><Relationship Id="rId5" Type="http://schemas.openxmlformats.org/officeDocument/2006/relationships/image" Target="../media/image17.jpg" /><Relationship Id="rId4" Type="http://schemas.openxmlformats.org/officeDocument/2006/relationships/image" Target="../media/image16.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4362" y="1661653"/>
            <a:ext cx="8323328" cy="2435086"/>
          </a:xfrm>
        </p:spPr>
        <p:txBody>
          <a:bodyPr>
            <a:normAutofit fontScale="90000"/>
          </a:bodyPr>
          <a:lstStyle/>
          <a:p>
            <a:pPr algn="ctr"/>
            <a:br>
              <a:rPr lang="en-US" sz="4400" dirty="0">
                <a:latin typeface="Times New Roman" panose="02020603050405020304" pitchFamily="18" charset="0"/>
                <a:cs typeface="Times New Roman" panose="02020603050405020304" pitchFamily="18" charset="0"/>
              </a:rPr>
            </a:br>
            <a:br>
              <a:rPr lang="ro-RO" sz="4400" dirty="0">
                <a:latin typeface="Times New Roman" panose="02020603050405020304" pitchFamily="18" charset="0"/>
                <a:cs typeface="Times New Roman" panose="02020603050405020304" pitchFamily="18" charset="0"/>
              </a:rPr>
            </a:br>
            <a:r>
              <a:rPr lang="en-US" sz="4400" dirty="0" err="1">
                <a:latin typeface="Times New Roman" panose="02020603050405020304" pitchFamily="18" charset="0"/>
                <a:cs typeface="Times New Roman" panose="02020603050405020304" pitchFamily="18" charset="0"/>
              </a:rPr>
              <a:t>Activit</a:t>
            </a:r>
            <a:r>
              <a:rPr lang="ro-RO" sz="4400" dirty="0">
                <a:latin typeface="Times New Roman" panose="02020603050405020304" pitchFamily="18" charset="0"/>
                <a:cs typeface="Times New Roman" panose="02020603050405020304" pitchFamily="18" charset="0"/>
              </a:rPr>
              <a:t>ăți de dezvoltare a literației în grădiniță  prin aplicarea mentalității deschise în educație</a:t>
            </a:r>
            <a:br>
              <a:rPr lang="ro-RO" sz="4400" dirty="0">
                <a:latin typeface="Times New Roman" panose="02020603050405020304" pitchFamily="18" charset="0"/>
                <a:cs typeface="Times New Roman" panose="02020603050405020304" pitchFamily="18" charset="0"/>
              </a:rPr>
            </a:br>
            <a:endParaRPr lang="en-US" sz="4400" dirty="0">
              <a:latin typeface="Times New Roman" panose="02020603050405020304" pitchFamily="18" charset="0"/>
              <a:cs typeface="Times New Roman" panose="02020603050405020304" pitchFamily="18" charset="0"/>
            </a:endParaRPr>
          </a:p>
        </p:txBody>
      </p:sp>
      <p:sp>
        <p:nvSpPr>
          <p:cNvPr id="6" name="Title 1"/>
          <p:cNvSpPr txBox="1">
            <a:spLocks/>
          </p:cNvSpPr>
          <p:nvPr/>
        </p:nvSpPr>
        <p:spPr>
          <a:xfrm>
            <a:off x="3326382" y="4506988"/>
            <a:ext cx="6421980" cy="1088594"/>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ro-RO" sz="3200" dirty="0">
                <a:latin typeface="Times New Roman" panose="02020603050405020304" pitchFamily="18" charset="0"/>
                <a:cs typeface="Times New Roman" panose="02020603050405020304" pitchFamily="18" charset="0"/>
              </a:rPr>
              <a:t>Profesor pentru înv.preșcolar</a:t>
            </a:r>
            <a:r>
              <a:rPr lang="en-US" sz="3200" dirty="0">
                <a:latin typeface="Times New Roman" panose="02020603050405020304" pitchFamily="18" charset="0"/>
                <a:cs typeface="Times New Roman" panose="02020603050405020304" pitchFamily="18" charset="0"/>
              </a:rPr>
              <a:t>: Nicoleta </a:t>
            </a:r>
            <a:r>
              <a:rPr lang="en-US" sz="3200" dirty="0" err="1">
                <a:latin typeface="Times New Roman" panose="02020603050405020304" pitchFamily="18" charset="0"/>
                <a:cs typeface="Times New Roman" panose="02020603050405020304" pitchFamily="18" charset="0"/>
              </a:rPr>
              <a:t>Stancu</a:t>
            </a:r>
            <a:endParaRPr lang="ro-RO" sz="3200" dirty="0">
              <a:latin typeface="Times New Roman" panose="02020603050405020304" pitchFamily="18" charset="0"/>
              <a:cs typeface="Times New Roman" panose="02020603050405020304" pitchFamily="18" charset="0"/>
            </a:endParaRPr>
          </a:p>
          <a:p>
            <a:r>
              <a:rPr lang="ro-RO" sz="3200" dirty="0">
                <a:latin typeface="Times New Roman" panose="02020603050405020304" pitchFamily="18" charset="0"/>
                <a:cs typeface="Times New Roman" panose="02020603050405020304" pitchFamily="18" charset="0"/>
              </a:rPr>
              <a:t>Grădinița Nr.2 Curcani/Călărași </a:t>
            </a:r>
          </a:p>
          <a:p>
            <a:endParaRPr lang="en-US" sz="3200" dirty="0">
              <a:latin typeface="Times New Roman" panose="02020603050405020304" pitchFamily="18" charset="0"/>
              <a:cs typeface="Times New Roman" panose="02020603050405020304" pitchFamily="18" charset="0"/>
            </a:endParaRPr>
          </a:p>
        </p:txBody>
      </p:sp>
      <p:sp>
        <p:nvSpPr>
          <p:cNvPr id="12" name="Rectangle 5"/>
          <p:cNvSpPr>
            <a:spLocks noChangeArrowheads="1"/>
          </p:cNvSpPr>
          <p:nvPr/>
        </p:nvSpPr>
        <p:spPr bwMode="auto">
          <a:xfrm>
            <a:off x="850022" y="369158"/>
            <a:ext cx="8786550" cy="5450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1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82534" y="224892"/>
            <a:ext cx="630052" cy="1099569"/>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6"/>
          <p:cNvSpPr>
            <a:spLocks noChangeArrowheads="1"/>
          </p:cNvSpPr>
          <p:nvPr/>
        </p:nvSpPr>
        <p:spPr bwMode="auto">
          <a:xfrm>
            <a:off x="850022" y="308798"/>
            <a:ext cx="8786550"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o-RO" sz="12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MINISTERUL EDUCAȚIEI </a:t>
            </a:r>
            <a:endParaRPr kumimoji="0" lang="en-US" sz="1100" b="0" i="0" u="none" strike="noStrike" cap="none" normalizeH="0" baseline="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sz="1200" b="1" i="0" u="none" strike="noStrike" cap="none" normalizeH="0" baseline="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ȘCOALA GIMNAZIALĂ NR. 1 CURCANI</a:t>
            </a:r>
            <a:endParaRPr kumimoji="0" lang="en-US" sz="1100" b="0" i="0" u="none" strike="noStrike" cap="none" normalizeH="0" baseline="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sz="12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Str. Peneș Curcanul, nr. 47, Comuna Curcani, jud. Călărași</a:t>
            </a:r>
            <a:endParaRPr kumimoji="0" lang="en-US" sz="1100" b="0" i="0" u="none" strike="noStrike" cap="none" normalizeH="0" baseline="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sz="12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Tel/fax: 0242526717, e-mail: </a:t>
            </a:r>
            <a:r>
              <a:rPr kumimoji="0" lang="ro-RO" sz="12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Arial" panose="020B0604020202020204" pitchFamily="34" charset="0"/>
                <a:hlinkClick r:id="rId3"/>
              </a:rPr>
              <a:t>scoala.curcani@gmail.com</a:t>
            </a:r>
            <a:endParaRPr kumimoji="0" lang="en-US" sz="1100" b="0" i="0" u="none" strike="noStrike" cap="none" normalizeH="0" baseline="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sz="12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Cod fiscal 24018269</a:t>
            </a:r>
            <a:endParaRPr kumimoji="0" lang="ro-RO"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7458882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082616" cy="6858000"/>
          </a:xfrm>
        </p:spPr>
        <p:txBody>
          <a:bodyPr/>
          <a:lstStyle/>
          <a:p>
            <a:pPr algn="ctr"/>
            <a:r>
              <a:rPr lang="ro-RO" dirty="0"/>
              <a:t> </a:t>
            </a:r>
            <a:endParaRPr lang="en-US" dirty="0"/>
          </a:p>
        </p:txBody>
      </p:sp>
      <p:sp>
        <p:nvSpPr>
          <p:cNvPr id="3" name="Content Placeholder 2"/>
          <p:cNvSpPr>
            <a:spLocks noGrp="1"/>
          </p:cNvSpPr>
          <p:nvPr>
            <p:ph idx="1"/>
          </p:nvPr>
        </p:nvSpPr>
        <p:spPr>
          <a:xfrm>
            <a:off x="0" y="1"/>
            <a:ext cx="9231471" cy="6513156"/>
          </a:xfrm>
        </p:spPr>
        <p:txBody>
          <a:bodyPr>
            <a:normAutofit/>
          </a:bodyPr>
          <a:lstStyle/>
          <a:p>
            <a:endParaRPr lang="ro-RO" dirty="0"/>
          </a:p>
          <a:p>
            <a:endParaRPr lang="ro-RO" dirty="0"/>
          </a:p>
        </p:txBody>
      </p:sp>
      <p:pic>
        <p:nvPicPr>
          <p:cNvPr id="5" name="Picture 4">
            <a:extLst>
              <a:ext uri="{FF2B5EF4-FFF2-40B4-BE49-F238E27FC236}">
                <a16:creationId xmlns:a16="http://schemas.microsoft.com/office/drawing/2014/main" id="{44C6B902-9537-C708-5DC4-D0D79E9BC2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97443"/>
            <a:ext cx="9231471" cy="6060556"/>
          </a:xfrm>
          <a:prstGeom prst="rect">
            <a:avLst/>
          </a:prstGeom>
        </p:spPr>
      </p:pic>
      <p:sp>
        <p:nvSpPr>
          <p:cNvPr id="9" name="TextBox 8">
            <a:extLst>
              <a:ext uri="{FF2B5EF4-FFF2-40B4-BE49-F238E27FC236}">
                <a16:creationId xmlns:a16="http://schemas.microsoft.com/office/drawing/2014/main" id="{3EACC78C-B293-1697-BBCA-9D30B20FA376}"/>
              </a:ext>
            </a:extLst>
          </p:cNvPr>
          <p:cNvSpPr txBox="1"/>
          <p:nvPr/>
        </p:nvSpPr>
        <p:spPr>
          <a:xfrm>
            <a:off x="329610" y="344843"/>
            <a:ext cx="6103088" cy="954107"/>
          </a:xfrm>
          <a:prstGeom prst="rect">
            <a:avLst/>
          </a:prstGeom>
          <a:noFill/>
        </p:spPr>
        <p:txBody>
          <a:bodyPr wrap="square">
            <a:spAutoFit/>
          </a:bodyPr>
          <a:lstStyle/>
          <a:p>
            <a:r>
              <a:rPr lang="en-US" sz="2800" dirty="0"/>
              <a:t>POVESTI PENTRU DIVESITATE CULTURALĂ </a:t>
            </a:r>
          </a:p>
        </p:txBody>
      </p:sp>
    </p:spTree>
    <p:extLst>
      <p:ext uri="{BB962C8B-B14F-4D97-AF65-F5344CB8AC3E}">
        <p14:creationId xmlns:p14="http://schemas.microsoft.com/office/powerpoint/2010/main" val="16612195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99DA747-54A7-3847-5419-3C25DA13DF2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061" y="717697"/>
            <a:ext cx="4859080" cy="6140303"/>
          </a:xfrm>
          <a:prstGeom prst="rect">
            <a:avLst/>
          </a:prstGeom>
        </p:spPr>
      </p:pic>
      <p:sp>
        <p:nvSpPr>
          <p:cNvPr id="5" name="Content Placeholder 2">
            <a:extLst>
              <a:ext uri="{FF2B5EF4-FFF2-40B4-BE49-F238E27FC236}">
                <a16:creationId xmlns:a16="http://schemas.microsoft.com/office/drawing/2014/main" id="{CE25222B-3205-29F5-904A-4DA804AE8232}"/>
              </a:ext>
            </a:extLst>
          </p:cNvPr>
          <p:cNvSpPr txBox="1">
            <a:spLocks/>
          </p:cNvSpPr>
          <p:nvPr/>
        </p:nvSpPr>
        <p:spPr>
          <a:xfrm>
            <a:off x="152400" y="152400"/>
            <a:ext cx="9274002" cy="6932428"/>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lumMod val="75000"/>
                </a:schemeClr>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lumMod val="75000"/>
                </a:schemeClr>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ro-RO" sz="4000">
                <a:latin typeface="Times New Roman" panose="02020603050405020304" pitchFamily="18" charset="0"/>
                <a:cs typeface="Times New Roman" panose="02020603050405020304" pitchFamily="18" charset="0"/>
              </a:rPr>
              <a:t>Atelierele de vară-Șotron </a:t>
            </a:r>
          </a:p>
          <a:p>
            <a:endParaRPr lang="ro-RO" dirty="0"/>
          </a:p>
        </p:txBody>
      </p:sp>
      <p:pic>
        <p:nvPicPr>
          <p:cNvPr id="9" name="Content Placeholder 8">
            <a:extLst>
              <a:ext uri="{FF2B5EF4-FFF2-40B4-BE49-F238E27FC236}">
                <a16:creationId xmlns:a16="http://schemas.microsoft.com/office/drawing/2014/main" id="{2EED69FC-E276-4626-80F8-89DF84265A00}"/>
              </a:ext>
            </a:extLst>
          </p:cNvPr>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4944142" y="717697"/>
            <a:ext cx="2303720" cy="3037366"/>
          </a:xfrm>
        </p:spPr>
      </p:pic>
      <p:pic>
        <p:nvPicPr>
          <p:cNvPr id="11" name="Picture 10">
            <a:extLst>
              <a:ext uri="{FF2B5EF4-FFF2-40B4-BE49-F238E27FC236}">
                <a16:creationId xmlns:a16="http://schemas.microsoft.com/office/drawing/2014/main" id="{1ACBAD62-6EFC-C9C9-3902-321CB520337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44142" y="3755064"/>
            <a:ext cx="2303720" cy="3102935"/>
          </a:xfrm>
          <a:prstGeom prst="rect">
            <a:avLst/>
          </a:prstGeom>
        </p:spPr>
      </p:pic>
      <p:pic>
        <p:nvPicPr>
          <p:cNvPr id="13" name="Picture 12">
            <a:extLst>
              <a:ext uri="{FF2B5EF4-FFF2-40B4-BE49-F238E27FC236}">
                <a16:creationId xmlns:a16="http://schemas.microsoft.com/office/drawing/2014/main" id="{680FE3AB-4D61-0D6D-BB7B-612117F351C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47860" y="717696"/>
            <a:ext cx="2178541" cy="3037366"/>
          </a:xfrm>
          <a:prstGeom prst="rect">
            <a:avLst/>
          </a:prstGeom>
        </p:spPr>
      </p:pic>
      <p:pic>
        <p:nvPicPr>
          <p:cNvPr id="15" name="Picture 14">
            <a:extLst>
              <a:ext uri="{FF2B5EF4-FFF2-40B4-BE49-F238E27FC236}">
                <a16:creationId xmlns:a16="http://schemas.microsoft.com/office/drawing/2014/main" id="{CD1B0283-0BC9-5DF9-D1E6-476A7C6727B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247859" y="3755062"/>
            <a:ext cx="2155248" cy="3102936"/>
          </a:xfrm>
          <a:prstGeom prst="rect">
            <a:avLst/>
          </a:prstGeom>
        </p:spPr>
      </p:pic>
      <p:pic>
        <p:nvPicPr>
          <p:cNvPr id="17" name="Picture 16">
            <a:extLst>
              <a:ext uri="{FF2B5EF4-FFF2-40B4-BE49-F238E27FC236}">
                <a16:creationId xmlns:a16="http://schemas.microsoft.com/office/drawing/2014/main" id="{C0D3B67A-FF4B-6647-A060-735F89B8B90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426401" y="717696"/>
            <a:ext cx="2327012" cy="3037366"/>
          </a:xfrm>
          <a:prstGeom prst="rect">
            <a:avLst/>
          </a:prstGeom>
        </p:spPr>
      </p:pic>
      <p:pic>
        <p:nvPicPr>
          <p:cNvPr id="19" name="Picture 18">
            <a:extLst>
              <a:ext uri="{FF2B5EF4-FFF2-40B4-BE49-F238E27FC236}">
                <a16:creationId xmlns:a16="http://schemas.microsoft.com/office/drawing/2014/main" id="{75C526DA-415E-BAA2-DC3C-A459995ECC2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403107" y="3755062"/>
            <a:ext cx="2327012" cy="3037366"/>
          </a:xfrm>
          <a:prstGeom prst="rect">
            <a:avLst/>
          </a:prstGeom>
        </p:spPr>
      </p:pic>
    </p:spTree>
    <p:extLst>
      <p:ext uri="{BB962C8B-B14F-4D97-AF65-F5344CB8AC3E}">
        <p14:creationId xmlns:p14="http://schemas.microsoft.com/office/powerpoint/2010/main" val="16200134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6" name="Content Placeholder 5">
            <a:extLst>
              <a:ext uri="{FF2B5EF4-FFF2-40B4-BE49-F238E27FC236}">
                <a16:creationId xmlns:a16="http://schemas.microsoft.com/office/drawing/2014/main" id="{AAC80201-6908-AE89-EA5E-3E04D00CFFEC}"/>
              </a:ext>
            </a:extLst>
          </p:cNvPr>
          <p:cNvSpPr>
            <a:spLocks noGrp="1"/>
          </p:cNvSpPr>
          <p:nvPr>
            <p:ph idx="1"/>
          </p:nvPr>
        </p:nvSpPr>
        <p:spPr>
          <a:xfrm>
            <a:off x="0" y="0"/>
            <a:ext cx="12192000" cy="7028121"/>
          </a:xfrm>
        </p:spPr>
        <p:txBody>
          <a:bodyPr>
            <a:normAutofit/>
          </a:bodyPr>
          <a:lstStyle/>
          <a:p>
            <a:r>
              <a:rPr lang="ro-RO" sz="2400" dirty="0"/>
              <a:t>ATELIERE DE LITERATIE IMBINATE CU ARTA TRANZIENTA</a:t>
            </a:r>
            <a:endParaRPr lang="en-US" sz="2400" dirty="0"/>
          </a:p>
        </p:txBody>
      </p:sp>
      <p:pic>
        <p:nvPicPr>
          <p:cNvPr id="8" name="Picture 7">
            <a:extLst>
              <a:ext uri="{FF2B5EF4-FFF2-40B4-BE49-F238E27FC236}">
                <a16:creationId xmlns:a16="http://schemas.microsoft.com/office/drawing/2014/main" id="{5B298A61-A1CD-14A0-32FA-378B0A84F7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91116"/>
            <a:ext cx="5143500" cy="6166884"/>
          </a:xfrm>
          <a:prstGeom prst="rect">
            <a:avLst/>
          </a:prstGeom>
        </p:spPr>
      </p:pic>
      <p:pic>
        <p:nvPicPr>
          <p:cNvPr id="10" name="Picture 9">
            <a:extLst>
              <a:ext uri="{FF2B5EF4-FFF2-40B4-BE49-F238E27FC236}">
                <a16:creationId xmlns:a16="http://schemas.microsoft.com/office/drawing/2014/main" id="{3E772155-C26A-3EC0-E854-DE7A0EEE94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43499" y="691116"/>
            <a:ext cx="6105747" cy="2861930"/>
          </a:xfrm>
          <a:prstGeom prst="rect">
            <a:avLst/>
          </a:prstGeom>
        </p:spPr>
      </p:pic>
      <p:pic>
        <p:nvPicPr>
          <p:cNvPr id="12" name="Picture 11">
            <a:extLst>
              <a:ext uri="{FF2B5EF4-FFF2-40B4-BE49-F238E27FC236}">
                <a16:creationId xmlns:a16="http://schemas.microsoft.com/office/drawing/2014/main" id="{4BE9AD07-3EF2-B598-18F9-D46DDB50AE9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43500" y="3553046"/>
            <a:ext cx="6105747" cy="3304954"/>
          </a:xfrm>
          <a:prstGeom prst="rect">
            <a:avLst/>
          </a:prstGeom>
        </p:spPr>
      </p:pic>
    </p:spTree>
    <p:extLst>
      <p:ext uri="{BB962C8B-B14F-4D97-AF65-F5344CB8AC3E}">
        <p14:creationId xmlns:p14="http://schemas.microsoft.com/office/powerpoint/2010/main" val="4765495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BC8B449-8C10-3FAA-BD00-732524A2EF79}"/>
              </a:ext>
            </a:extLst>
          </p:cNvPr>
          <p:cNvSpPr>
            <a:spLocks noGrp="1"/>
          </p:cNvSpPr>
          <p:nvPr>
            <p:ph idx="1"/>
          </p:nvPr>
        </p:nvSpPr>
        <p:spPr>
          <a:xfrm>
            <a:off x="0" y="0"/>
            <a:ext cx="12192000" cy="6857999"/>
          </a:xfrm>
        </p:spPr>
        <p:txBody>
          <a:bodyPr/>
          <a:lstStyle/>
          <a:p>
            <a:r>
              <a:rPr lang="ro-RO" sz="1800" dirty="0">
                <a:latin typeface="Times New Roman" panose="02020603050405020304" pitchFamily="18" charset="0"/>
                <a:cs typeface="Times New Roman" panose="02020603050405020304" pitchFamily="18" charset="0"/>
              </a:rPr>
              <a:t>.</a:t>
            </a:r>
          </a:p>
          <a:p>
            <a:endParaRPr lang="en-US" dirty="0"/>
          </a:p>
        </p:txBody>
      </p:sp>
      <p:sp>
        <p:nvSpPr>
          <p:cNvPr id="8" name="TextBox 7">
            <a:extLst>
              <a:ext uri="{FF2B5EF4-FFF2-40B4-BE49-F238E27FC236}">
                <a16:creationId xmlns:a16="http://schemas.microsoft.com/office/drawing/2014/main" id="{7B6E5048-BC2F-D5D6-710A-E4235FE60FEB}"/>
              </a:ext>
            </a:extLst>
          </p:cNvPr>
          <p:cNvSpPr txBox="1"/>
          <p:nvPr/>
        </p:nvSpPr>
        <p:spPr>
          <a:xfrm>
            <a:off x="313660" y="0"/>
            <a:ext cx="6113720" cy="461665"/>
          </a:xfrm>
          <a:prstGeom prst="rect">
            <a:avLst/>
          </a:prstGeom>
          <a:noFill/>
        </p:spPr>
        <p:txBody>
          <a:bodyPr wrap="square">
            <a:spAutoFit/>
          </a:bodyPr>
          <a:lstStyle/>
          <a:p>
            <a:r>
              <a:rPr lang="ro-RO" sz="2400" dirty="0">
                <a:latin typeface="Times New Roman" panose="02020603050405020304" pitchFamily="18" charset="0"/>
                <a:cs typeface="Times New Roman" panose="02020603050405020304" pitchFamily="18" charset="0"/>
              </a:rPr>
              <a:t>Atelierele de literație cu părinții preșcolarilor</a:t>
            </a:r>
          </a:p>
        </p:txBody>
      </p:sp>
      <p:pic>
        <p:nvPicPr>
          <p:cNvPr id="10" name="Picture 9">
            <a:extLst>
              <a:ext uri="{FF2B5EF4-FFF2-40B4-BE49-F238E27FC236}">
                <a16:creationId xmlns:a16="http://schemas.microsoft.com/office/drawing/2014/main" id="{16639A2C-BB2C-4EBC-7E24-1C0CE13601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61665"/>
            <a:ext cx="12099073" cy="639633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28897827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11816" y="1624840"/>
            <a:ext cx="4685020" cy="980744"/>
          </a:xfrm>
        </p:spPr>
        <p:txBody>
          <a:bodyPr/>
          <a:lstStyle/>
          <a:p>
            <a:pPr algn="ctr"/>
            <a:r>
              <a:rPr lang="ro-RO" dirty="0"/>
              <a:t>VĂ MULȚUMIM!</a:t>
            </a:r>
            <a:endParaRPr lang="en-US"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43535" y="2605584"/>
            <a:ext cx="3025254" cy="2962703"/>
          </a:xfrm>
          <a:prstGeom prst="rect">
            <a:avLst/>
          </a:prstGeom>
        </p:spPr>
      </p:pic>
    </p:spTree>
    <p:extLst>
      <p:ext uri="{BB962C8B-B14F-4D97-AF65-F5344CB8AC3E}">
        <p14:creationId xmlns:p14="http://schemas.microsoft.com/office/powerpoint/2010/main" val="32914731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9860" y="856501"/>
            <a:ext cx="5100230" cy="2903236"/>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9860" y="3759738"/>
            <a:ext cx="5100230" cy="3098262"/>
          </a:xfrm>
          <a:prstGeom prst="rect">
            <a:avLst/>
          </a:prstGeom>
        </p:spPr>
      </p:pic>
      <p:pic>
        <p:nvPicPr>
          <p:cNvPr id="13" name="Content Placeholder 12">
            <a:extLst>
              <a:ext uri="{FF2B5EF4-FFF2-40B4-BE49-F238E27FC236}">
                <a16:creationId xmlns:a16="http://schemas.microsoft.com/office/drawing/2014/main" id="{4FE8C2B7-333E-4A3D-F74B-DA43FB2471D2}"/>
              </a:ext>
            </a:extLst>
          </p:cNvPr>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5270090" y="856501"/>
            <a:ext cx="4454012" cy="2903236"/>
          </a:xfrm>
        </p:spPr>
      </p:pic>
      <p:pic>
        <p:nvPicPr>
          <p:cNvPr id="3" name="Picture 2">
            <a:extLst>
              <a:ext uri="{FF2B5EF4-FFF2-40B4-BE49-F238E27FC236}">
                <a16:creationId xmlns:a16="http://schemas.microsoft.com/office/drawing/2014/main" id="{A3B9142E-6BC3-125A-9A89-C1DBA1D538F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70090" y="3759737"/>
            <a:ext cx="4454012" cy="3098263"/>
          </a:xfrm>
          <a:prstGeom prst="rect">
            <a:avLst/>
          </a:prstGeom>
        </p:spPr>
      </p:pic>
    </p:spTree>
    <p:extLst>
      <p:ext uri="{BB962C8B-B14F-4D97-AF65-F5344CB8AC3E}">
        <p14:creationId xmlns:p14="http://schemas.microsoft.com/office/powerpoint/2010/main" val="1704344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599"/>
            <a:ext cx="8596668" cy="1410269"/>
          </a:xfrm>
        </p:spPr>
        <p:txBody>
          <a:bodyPr>
            <a:normAutofit fontScale="90000"/>
          </a:bodyPr>
          <a:lstStyle/>
          <a:p>
            <a:pPr algn="ctr"/>
            <a:r>
              <a:rPr lang="ro-RO" sz="2000" dirty="0"/>
              <a:t>Sunt Nicoleta Stancu, profesor pentru învățământ preșcolar la Grădinița Nr.2, Curcani.</a:t>
            </a:r>
            <a:br>
              <a:rPr lang="ro-RO" sz="2000" dirty="0"/>
            </a:br>
            <a:r>
              <a:rPr lang="ro-RO" sz="2000" dirty="0"/>
              <a:t>Aceasta este arondată Școlii Gimnaziale Nr.1, Curcani, este alcătuita din două grupe cu un efectiv de 58 de preșcolari, majoritatea provenind dintr-un mediu defavorizat.</a:t>
            </a:r>
            <a:endParaRPr lang="en-US" sz="2000"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77334" y="2197289"/>
            <a:ext cx="4072087" cy="4558353"/>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77217" y="2197288"/>
            <a:ext cx="4027511" cy="4660711"/>
          </a:xfrm>
          <a:prstGeom prst="rect">
            <a:avLst/>
          </a:prstGeom>
        </p:spPr>
      </p:pic>
    </p:spTree>
    <p:extLst>
      <p:ext uri="{BB962C8B-B14F-4D97-AF65-F5344CB8AC3E}">
        <p14:creationId xmlns:p14="http://schemas.microsoft.com/office/powerpoint/2010/main" val="11906616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pPr algn="ctr"/>
            <a:r>
              <a:rPr lang="ro-RO" dirty="0"/>
              <a:t>Dezvoltarea literației la preșcolari</a:t>
            </a:r>
            <a:endParaRPr lang="en-US" dirty="0"/>
          </a:p>
        </p:txBody>
      </p:sp>
      <p:sp>
        <p:nvSpPr>
          <p:cNvPr id="3" name="Content Placeholder 2"/>
          <p:cNvSpPr>
            <a:spLocks noGrp="1"/>
          </p:cNvSpPr>
          <p:nvPr>
            <p:ph idx="1"/>
          </p:nvPr>
        </p:nvSpPr>
        <p:spPr>
          <a:xfrm>
            <a:off x="527208" y="1473959"/>
            <a:ext cx="8596668" cy="5590986"/>
          </a:xfrm>
        </p:spPr>
        <p:txBody>
          <a:bodyPr>
            <a:normAutofit/>
          </a:bodyPr>
          <a:lstStyle/>
          <a:p>
            <a:r>
              <a:rPr lang="ro-RO" sz="2000" dirty="0">
                <a:latin typeface="Times New Roman" panose="02020603050405020304" pitchFamily="18" charset="0"/>
                <a:cs typeface="Times New Roman" panose="02020603050405020304" pitchFamily="18" charset="0"/>
              </a:rPr>
              <a:t>Cred că literația este componenta esențială pentru ca orice copil să aibă șansa de a se integra cu succes în societate. Pentru că îmi doresc ca toți preșcolarii din grupa mea să dezvolte competențe de literație, implementez  proiecte de literație pentru nivel preșcolar, oferite de Asociația OvidiuRo</a:t>
            </a:r>
            <a:r>
              <a:rPr lang="en-US" sz="2000" dirty="0">
                <a:latin typeface="Times New Roman" panose="02020603050405020304" pitchFamily="18" charset="0"/>
                <a:cs typeface="Times New Roman" panose="02020603050405020304" pitchFamily="18" charset="0"/>
              </a:rPr>
              <a:t>:</a:t>
            </a:r>
            <a:r>
              <a:rPr lang="ro-RO" sz="2000" dirty="0">
                <a:latin typeface="Times New Roman" panose="02020603050405020304" pitchFamily="18" charset="0"/>
                <a:cs typeface="Times New Roman" panose="02020603050405020304" pitchFamily="18" charset="0"/>
              </a:rPr>
              <a:t> </a:t>
            </a:r>
          </a:p>
          <a:p>
            <a:r>
              <a:rPr lang="ro-RO" sz="2000" dirty="0">
                <a:latin typeface="Times New Roman" panose="02020603050405020304" pitchFamily="18" charset="0"/>
                <a:cs typeface="Times New Roman" panose="02020603050405020304" pitchFamily="18" charset="0"/>
              </a:rPr>
              <a:t>Citesc-mi 100 de povești, </a:t>
            </a:r>
          </a:p>
          <a:p>
            <a:r>
              <a:rPr lang="ro-RO" sz="2000" dirty="0">
                <a:latin typeface="Times New Roman" panose="02020603050405020304" pitchFamily="18" charset="0"/>
                <a:cs typeface="Times New Roman" panose="02020603050405020304" pitchFamily="18" charset="0"/>
              </a:rPr>
              <a:t>România de poveste, </a:t>
            </a:r>
          </a:p>
          <a:p>
            <a:r>
              <a:rPr lang="ro-RO" sz="2000" dirty="0">
                <a:latin typeface="Times New Roman" panose="02020603050405020304" pitchFamily="18" charset="0"/>
                <a:cs typeface="Times New Roman" panose="02020603050405020304" pitchFamily="18" charset="0"/>
              </a:rPr>
              <a:t>Punguța cu două cărți, </a:t>
            </a:r>
          </a:p>
          <a:p>
            <a:r>
              <a:rPr lang="ro-RO" sz="2000" dirty="0">
                <a:latin typeface="Times New Roman" panose="02020603050405020304" pitchFamily="18" charset="0"/>
                <a:cs typeface="Times New Roman" panose="02020603050405020304" pitchFamily="18" charset="0"/>
              </a:rPr>
              <a:t>Atelierele de vară-Șotron, </a:t>
            </a:r>
          </a:p>
          <a:p>
            <a:r>
              <a:rPr lang="ro-RO" sz="2000" dirty="0">
                <a:latin typeface="Times New Roman" panose="02020603050405020304" pitchFamily="18" charset="0"/>
                <a:cs typeface="Times New Roman" panose="02020603050405020304" pitchFamily="18" charset="0"/>
              </a:rPr>
              <a:t>Atelierele de literație cu părinții preșcolarilor, </a:t>
            </a:r>
          </a:p>
          <a:p>
            <a:r>
              <a:rPr lang="ro-RO" sz="2000" dirty="0">
                <a:latin typeface="Times New Roman" panose="02020603050405020304" pitchFamily="18" charset="0"/>
                <a:cs typeface="Times New Roman" panose="02020603050405020304" pitchFamily="18" charset="0"/>
              </a:rPr>
              <a:t>Ateliere de literație îmbinate cu Arta Tranzienta.</a:t>
            </a:r>
          </a:p>
        </p:txBody>
      </p:sp>
    </p:spTree>
    <p:extLst>
      <p:ext uri="{BB962C8B-B14F-4D97-AF65-F5344CB8AC3E}">
        <p14:creationId xmlns:p14="http://schemas.microsoft.com/office/powerpoint/2010/main" val="11594894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CCCA892-F583-CBB8-E60B-1DD7D327C635}"/>
              </a:ext>
            </a:extLst>
          </p:cNvPr>
          <p:cNvSpPr>
            <a:spLocks noGrp="1"/>
          </p:cNvSpPr>
          <p:nvPr>
            <p:ph idx="1"/>
          </p:nvPr>
        </p:nvSpPr>
        <p:spPr>
          <a:xfrm>
            <a:off x="667502" y="420280"/>
            <a:ext cx="8596668" cy="3880773"/>
          </a:xfrm>
        </p:spPr>
        <p:txBody>
          <a:bodyPr>
            <a:normAutofit/>
          </a:bodyPr>
          <a:lstStyle/>
          <a:p>
            <a:r>
              <a:rPr lang="ro-RO" sz="2000" dirty="0"/>
              <a:t>SALA DE GRUPĂ UNDE SE DESFĂȘOARĂ ACTIVITĂȚILE DE LITERAȚIE</a:t>
            </a:r>
            <a:endParaRPr lang="en-US" sz="3200" dirty="0"/>
          </a:p>
        </p:txBody>
      </p:sp>
      <p:pic>
        <p:nvPicPr>
          <p:cNvPr id="19" name="Picture 18">
            <a:extLst>
              <a:ext uri="{FF2B5EF4-FFF2-40B4-BE49-F238E27FC236}">
                <a16:creationId xmlns:a16="http://schemas.microsoft.com/office/drawing/2014/main" id="{C31394FF-0BF9-62CB-C9C0-2CE393D03F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170" y="796413"/>
            <a:ext cx="9144000" cy="5958348"/>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3860921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D24B1D2-AFEC-8C8D-78ED-CD1A7F591AB6}"/>
              </a:ext>
            </a:extLst>
          </p:cNvPr>
          <p:cNvSpPr>
            <a:spLocks noGrp="1"/>
          </p:cNvSpPr>
          <p:nvPr>
            <p:ph idx="1"/>
          </p:nvPr>
        </p:nvSpPr>
        <p:spPr>
          <a:xfrm>
            <a:off x="677334" y="68827"/>
            <a:ext cx="8596668" cy="5972536"/>
          </a:xfrm>
        </p:spPr>
        <p:txBody>
          <a:bodyPr>
            <a:normAutofit/>
          </a:bodyPr>
          <a:lstStyle/>
          <a:p>
            <a:r>
              <a:rPr lang="ro-RO" sz="2800" dirty="0"/>
              <a:t>”CITEȘTE –MI 100 DE POVESTI”</a:t>
            </a:r>
            <a:endParaRPr lang="en-US" sz="2800" dirty="0"/>
          </a:p>
        </p:txBody>
      </p:sp>
      <p:pic>
        <p:nvPicPr>
          <p:cNvPr id="11" name="Picture 10">
            <a:extLst>
              <a:ext uri="{FF2B5EF4-FFF2-40B4-BE49-F238E27FC236}">
                <a16:creationId xmlns:a16="http://schemas.microsoft.com/office/drawing/2014/main" id="{3B8AE234-8566-A663-6EE4-69082566A4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8599" y="540773"/>
            <a:ext cx="4829581" cy="3209673"/>
          </a:xfrm>
          <a:prstGeom prst="rect">
            <a:avLst/>
          </a:prstGeom>
        </p:spPr>
      </p:pic>
      <p:pic>
        <p:nvPicPr>
          <p:cNvPr id="13" name="Picture 12">
            <a:extLst>
              <a:ext uri="{FF2B5EF4-FFF2-40B4-BE49-F238E27FC236}">
                <a16:creationId xmlns:a16="http://schemas.microsoft.com/office/drawing/2014/main" id="{3B367CA1-4D44-110F-EE4A-42668DD477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68181" y="540773"/>
            <a:ext cx="4272731" cy="3048950"/>
          </a:xfrm>
          <a:prstGeom prst="rect">
            <a:avLst/>
          </a:prstGeom>
        </p:spPr>
      </p:pic>
      <p:pic>
        <p:nvPicPr>
          <p:cNvPr id="15" name="Picture 14">
            <a:extLst>
              <a:ext uri="{FF2B5EF4-FFF2-40B4-BE49-F238E27FC236}">
                <a16:creationId xmlns:a16="http://schemas.microsoft.com/office/drawing/2014/main" id="{13F0A447-647E-5DC2-D707-F0C114E0BE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3909" y="3750445"/>
            <a:ext cx="4814271" cy="3038727"/>
          </a:xfrm>
          <a:prstGeom prst="rect">
            <a:avLst/>
          </a:prstGeom>
        </p:spPr>
      </p:pic>
      <p:pic>
        <p:nvPicPr>
          <p:cNvPr id="17" name="Picture 16">
            <a:extLst>
              <a:ext uri="{FF2B5EF4-FFF2-40B4-BE49-F238E27FC236}">
                <a16:creationId xmlns:a16="http://schemas.microsoft.com/office/drawing/2014/main" id="{2F835087-6A1F-AA8F-920B-F84AF2FCF5E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68181" y="3589723"/>
            <a:ext cx="4272732" cy="3246542"/>
          </a:xfrm>
          <a:prstGeom prst="rect">
            <a:avLst/>
          </a:prstGeom>
        </p:spPr>
      </p:pic>
    </p:spTree>
    <p:extLst>
      <p:ext uri="{BB962C8B-B14F-4D97-AF65-F5344CB8AC3E}">
        <p14:creationId xmlns:p14="http://schemas.microsoft.com/office/powerpoint/2010/main" val="10526787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432302" y="609600"/>
            <a:ext cx="8841700" cy="6365358"/>
          </a:xfrm>
        </p:spPr>
        <p:txBody>
          <a:bodyPr/>
          <a:lstStyle/>
          <a:p>
            <a:pPr algn="ctr"/>
            <a:endParaRPr lang="en-US" dirty="0"/>
          </a:p>
        </p:txBody>
      </p:sp>
      <p:pic>
        <p:nvPicPr>
          <p:cNvPr id="7" name="Content Placeholder 6">
            <a:extLst>
              <a:ext uri="{FF2B5EF4-FFF2-40B4-BE49-F238E27FC236}">
                <a16:creationId xmlns:a16="http://schemas.microsoft.com/office/drawing/2014/main" id="{F6D49BF2-03A5-13BD-A964-E6E88B69E873}"/>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327328" y="99237"/>
            <a:ext cx="3961186" cy="4876800"/>
          </a:xfrm>
        </p:spPr>
      </p:pic>
      <p:pic>
        <p:nvPicPr>
          <p:cNvPr id="8" name="Clip video WhatsApp 2023-04-18 la 17.44.52">
            <a:hlinkClick r:id="" action="ppaction://media"/>
            <a:extLst>
              <a:ext uri="{FF2B5EF4-FFF2-40B4-BE49-F238E27FC236}">
                <a16:creationId xmlns:a16="http://schemas.microsoft.com/office/drawing/2014/main" id="{0BCF47FA-F7CF-8E80-F044-9F47E7B9C5E0}"/>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288514" y="99237"/>
            <a:ext cx="4876800" cy="4876800"/>
          </a:xfrm>
          <a:prstGeom prst="rect">
            <a:avLst/>
          </a:prstGeom>
        </p:spPr>
      </p:pic>
    </p:spTree>
    <p:extLst>
      <p:ext uri="{BB962C8B-B14F-4D97-AF65-F5344CB8AC3E}">
        <p14:creationId xmlns:p14="http://schemas.microsoft.com/office/powerpoint/2010/main" val="360590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695"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7F0378E-7063-F55C-6F50-09D076FFAFFA}"/>
              </a:ext>
            </a:extLst>
          </p:cNvPr>
          <p:cNvSpPr>
            <a:spLocks noGrp="1"/>
          </p:cNvSpPr>
          <p:nvPr>
            <p:ph idx="1"/>
          </p:nvPr>
        </p:nvSpPr>
        <p:spPr>
          <a:xfrm>
            <a:off x="0" y="0"/>
            <a:ext cx="9274002" cy="6857999"/>
          </a:xfrm>
        </p:spPr>
        <p:txBody>
          <a:bodyPr>
            <a:normAutofit fontScale="92500"/>
          </a:bodyPr>
          <a:lstStyle/>
          <a:p>
            <a:r>
              <a:rPr lang="ro-RO" sz="4000" dirty="0"/>
              <a:t>PERSONALITĂȚI DIN COMUNITATE IMPLICAȚI IN ACTIVITATILE DE LITERAȚIE</a:t>
            </a:r>
          </a:p>
          <a:p>
            <a:r>
              <a:rPr lang="ro-RO" sz="4000" dirty="0"/>
              <a:t>-Dl.Director-Viforel Dorobanțu </a:t>
            </a:r>
          </a:p>
          <a:p>
            <a:r>
              <a:rPr lang="ro-RO" sz="4000" dirty="0"/>
              <a:t>Doamna Director-Mocanu Andreea</a:t>
            </a:r>
          </a:p>
          <a:p>
            <a:r>
              <a:rPr lang="ro-RO" sz="4000" dirty="0"/>
              <a:t>Inv.Floriana Grozavu</a:t>
            </a:r>
          </a:p>
          <a:p>
            <a:r>
              <a:rPr lang="ro-RO" sz="4000" dirty="0"/>
              <a:t>Scriitoare carti pentru copii-Elena Mândruț</a:t>
            </a:r>
          </a:p>
          <a:p>
            <a:r>
              <a:rPr lang="ro-RO" sz="4000" dirty="0"/>
              <a:t>Andrei Grigore-fost prescolar al grădiniței</a:t>
            </a:r>
          </a:p>
          <a:p>
            <a:r>
              <a:rPr lang="ro-RO" sz="4000" dirty="0"/>
              <a:t>Părinții preșcolarilor </a:t>
            </a:r>
          </a:p>
          <a:p>
            <a:endParaRPr lang="ro-RO" sz="4000" dirty="0"/>
          </a:p>
          <a:p>
            <a:endParaRPr lang="ro-RO" sz="2400" dirty="0"/>
          </a:p>
          <a:p>
            <a:pPr marL="0" indent="0">
              <a:buNone/>
            </a:pPr>
            <a:endParaRPr lang="ro-RO" sz="2400" dirty="0"/>
          </a:p>
          <a:p>
            <a:endParaRPr lang="en-US" sz="2400" dirty="0"/>
          </a:p>
        </p:txBody>
      </p:sp>
    </p:spTree>
    <p:extLst>
      <p:ext uri="{BB962C8B-B14F-4D97-AF65-F5344CB8AC3E}">
        <p14:creationId xmlns:p14="http://schemas.microsoft.com/office/powerpoint/2010/main" val="24241819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390CF572-5094-D4D2-93BB-FF0F27DF5B6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3359888" cy="3221665"/>
          </a:xfrm>
          <a:prstGeom prst="rect">
            <a:avLst/>
          </a:prstGeom>
        </p:spPr>
      </p:pic>
      <p:pic>
        <p:nvPicPr>
          <p:cNvPr id="10" name="Picture 9">
            <a:extLst>
              <a:ext uri="{FF2B5EF4-FFF2-40B4-BE49-F238E27FC236}">
                <a16:creationId xmlns:a16="http://schemas.microsoft.com/office/drawing/2014/main" id="{07B3E391-E423-DCFE-EDA9-DE17F4AADDF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59888" y="0"/>
            <a:ext cx="2913321" cy="3221665"/>
          </a:xfrm>
          <a:prstGeom prst="rect">
            <a:avLst/>
          </a:prstGeom>
        </p:spPr>
      </p:pic>
      <p:pic>
        <p:nvPicPr>
          <p:cNvPr id="11" name="Picture 10">
            <a:extLst>
              <a:ext uri="{FF2B5EF4-FFF2-40B4-BE49-F238E27FC236}">
                <a16:creationId xmlns:a16="http://schemas.microsoft.com/office/drawing/2014/main" id="{F4B3DFDA-5BC8-CF10-39E8-D478566EA5B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73208" y="-1"/>
            <a:ext cx="3318635" cy="3221665"/>
          </a:xfrm>
          <a:prstGeom prst="rect">
            <a:avLst/>
          </a:prstGeom>
        </p:spPr>
      </p:pic>
      <p:pic>
        <p:nvPicPr>
          <p:cNvPr id="12" name="Picture 11">
            <a:extLst>
              <a:ext uri="{FF2B5EF4-FFF2-40B4-BE49-F238E27FC236}">
                <a16:creationId xmlns:a16="http://schemas.microsoft.com/office/drawing/2014/main" id="{E5443306-98EC-0F0F-8275-AE963F4CFBC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3221664"/>
            <a:ext cx="3359887" cy="3636336"/>
          </a:xfrm>
          <a:prstGeom prst="rect">
            <a:avLst/>
          </a:prstGeom>
        </p:spPr>
      </p:pic>
      <p:pic>
        <p:nvPicPr>
          <p:cNvPr id="13" name="Picture 12">
            <a:extLst>
              <a:ext uri="{FF2B5EF4-FFF2-40B4-BE49-F238E27FC236}">
                <a16:creationId xmlns:a16="http://schemas.microsoft.com/office/drawing/2014/main" id="{F39ADA60-43B9-2155-E978-0795FCCE4E3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303747" y="3221662"/>
            <a:ext cx="2969459" cy="3636335"/>
          </a:xfrm>
          <a:prstGeom prst="rect">
            <a:avLst/>
          </a:prstGeom>
        </p:spPr>
      </p:pic>
      <p:pic>
        <p:nvPicPr>
          <p:cNvPr id="14" name="Picture 13">
            <a:extLst>
              <a:ext uri="{FF2B5EF4-FFF2-40B4-BE49-F238E27FC236}">
                <a16:creationId xmlns:a16="http://schemas.microsoft.com/office/drawing/2014/main" id="{F3E35251-7942-6A5A-585A-922323552B1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58318" y="3221659"/>
            <a:ext cx="3318635" cy="3636334"/>
          </a:xfrm>
          <a:prstGeom prst="rect">
            <a:avLst/>
          </a:prstGeom>
        </p:spPr>
      </p:pic>
    </p:spTree>
    <p:extLst>
      <p:ext uri="{BB962C8B-B14F-4D97-AF65-F5344CB8AC3E}">
        <p14:creationId xmlns:p14="http://schemas.microsoft.com/office/powerpoint/2010/main" val="3851445544"/>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F496CB"/>
      </a:accent1>
      <a:accent2>
        <a:srgbClr val="BC356F"/>
      </a:accent2>
      <a:accent3>
        <a:srgbClr val="E65331"/>
      </a:accent3>
      <a:accent4>
        <a:srgbClr val="F27E19"/>
      </a:accent4>
      <a:accent5>
        <a:srgbClr val="F2AC19"/>
      </a:accent5>
      <a:accent6>
        <a:srgbClr val="BC80E0"/>
      </a:accent6>
      <a:hlink>
        <a:srgbClr val="EF5285"/>
      </a:hlink>
      <a:folHlink>
        <a:srgbClr val="F77F90"/>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23659B44-6E34-4CE8-8F0D-387DA79968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881</TotalTime>
  <Words>294</Words>
  <Application>Microsoft Office PowerPoint</Application>
  <PresentationFormat>Ecran lat</PresentationFormat>
  <Paragraphs>44</Paragraphs>
  <Slides>14</Slides>
  <Notes>8</Notes>
  <HiddenSlides>0</HiddenSlides>
  <MMClips>1</MMClips>
  <ScaleCrop>false</ScaleCrop>
  <HeadingPairs>
    <vt:vector size="4" baseType="variant">
      <vt:variant>
        <vt:lpstr>Temă</vt:lpstr>
      </vt:variant>
      <vt:variant>
        <vt:i4>1</vt:i4>
      </vt:variant>
      <vt:variant>
        <vt:lpstr>Titluri diapozitive</vt:lpstr>
      </vt:variant>
      <vt:variant>
        <vt:i4>14</vt:i4>
      </vt:variant>
    </vt:vector>
  </HeadingPairs>
  <TitlesOfParts>
    <vt:vector size="15" baseType="lpstr">
      <vt:lpstr>Facet</vt:lpstr>
      <vt:lpstr>  Activități de dezvoltare a literației în grădiniță  prin aplicarea mentalității deschise în educație </vt:lpstr>
      <vt:lpstr>Prezentare PowerPoint</vt:lpstr>
      <vt:lpstr>Sunt Nicoleta Stancu, profesor pentru învățământ preșcolar la Grădinița Nr.2, Curcani. Aceasta este arondată Școlii Gimnaziale Nr.1, Curcani, este alcătuita din două grupe cu un efectiv de 58 de preșcolari, majoritatea provenind dintr-un mediu defavorizat.</vt:lpstr>
      <vt:lpstr>Dezvoltarea literației la preșcolari</vt:lpstr>
      <vt:lpstr>Prezentare PowerPoint</vt:lpstr>
      <vt:lpstr>Prezentare PowerPoint</vt:lpstr>
      <vt:lpstr>Prezentare PowerPoint</vt:lpstr>
      <vt:lpstr>Prezentare PowerPoint</vt:lpstr>
      <vt:lpstr>Prezentare PowerPoint</vt:lpstr>
      <vt:lpstr> </vt:lpstr>
      <vt:lpstr>Prezentare PowerPoint</vt:lpstr>
      <vt:lpstr>Prezentare PowerPoint</vt:lpstr>
      <vt:lpstr>Prezentare PowerPoint</vt:lpstr>
      <vt:lpstr>VĂ MULȚUMIM!</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Şcoala Gimnazială Nr. 1, Curcani</dc:title>
  <dc:creator>Vali</dc:creator>
  <cp:lastModifiedBy>Valeria Neagu</cp:lastModifiedBy>
  <cp:revision>126</cp:revision>
  <dcterms:created xsi:type="dcterms:W3CDTF">2020-10-18T11:19:15Z</dcterms:created>
  <dcterms:modified xsi:type="dcterms:W3CDTF">2023-04-18T17:37:04Z</dcterms:modified>
</cp:coreProperties>
</file>